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9" r:id="rId3"/>
    <p:sldId id="310" r:id="rId4"/>
    <p:sldId id="312" r:id="rId5"/>
    <p:sldId id="313" r:id="rId6"/>
    <p:sldId id="314" r:id="rId7"/>
    <p:sldId id="315"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423" r:id="rId46"/>
    <p:sldId id="356" r:id="rId47"/>
    <p:sldId id="353"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369" r:id="rId61"/>
    <p:sldId id="370" r:id="rId62"/>
    <p:sldId id="372" r:id="rId63"/>
    <p:sldId id="373" r:id="rId64"/>
    <p:sldId id="371" r:id="rId65"/>
    <p:sldId id="374" r:id="rId66"/>
    <p:sldId id="375" r:id="rId67"/>
    <p:sldId id="376" r:id="rId68"/>
    <p:sldId id="377" r:id="rId69"/>
    <p:sldId id="378" r:id="rId70"/>
    <p:sldId id="379" r:id="rId71"/>
    <p:sldId id="380" r:id="rId72"/>
    <p:sldId id="381" r:id="rId73"/>
    <p:sldId id="383" r:id="rId74"/>
    <p:sldId id="384" r:id="rId75"/>
    <p:sldId id="385" r:id="rId76"/>
    <p:sldId id="386" r:id="rId77"/>
    <p:sldId id="382" r:id="rId78"/>
    <p:sldId id="424" r:id="rId79"/>
    <p:sldId id="387" r:id="rId80"/>
    <p:sldId id="391" r:id="rId81"/>
    <p:sldId id="389" r:id="rId82"/>
    <p:sldId id="390" r:id="rId83"/>
    <p:sldId id="394" r:id="rId84"/>
    <p:sldId id="392" r:id="rId85"/>
    <p:sldId id="393" r:id="rId86"/>
    <p:sldId id="395" r:id="rId87"/>
    <p:sldId id="396" r:id="rId88"/>
    <p:sldId id="397" r:id="rId89"/>
    <p:sldId id="398" r:id="rId90"/>
    <p:sldId id="399" r:id="rId91"/>
    <p:sldId id="400" r:id="rId92"/>
    <p:sldId id="401" r:id="rId93"/>
    <p:sldId id="402" r:id="rId94"/>
    <p:sldId id="355" r:id="rId95"/>
    <p:sldId id="257" r:id="rId96"/>
    <p:sldId id="308" r:id="rId97"/>
    <p:sldId id="258" r:id="rId98"/>
    <p:sldId id="259" r:id="rId99"/>
    <p:sldId id="260" r:id="rId100"/>
    <p:sldId id="261" r:id="rId101"/>
    <p:sldId id="403" r:id="rId102"/>
    <p:sldId id="404" r:id="rId103"/>
    <p:sldId id="405" r:id="rId104"/>
    <p:sldId id="406" r:id="rId105"/>
    <p:sldId id="407" r:id="rId106"/>
    <p:sldId id="408" r:id="rId107"/>
    <p:sldId id="409" r:id="rId108"/>
    <p:sldId id="410" r:id="rId109"/>
    <p:sldId id="411" r:id="rId110"/>
    <p:sldId id="412" r:id="rId111"/>
    <p:sldId id="413" r:id="rId112"/>
    <p:sldId id="414" r:id="rId113"/>
    <p:sldId id="415" r:id="rId114"/>
    <p:sldId id="416" r:id="rId115"/>
    <p:sldId id="417" r:id="rId116"/>
    <p:sldId id="418" r:id="rId117"/>
    <p:sldId id="421" r:id="rId118"/>
    <p:sldId id="422" r:id="rId119"/>
    <p:sldId id="420" r:id="rId120"/>
    <p:sldId id="425" r:id="rId121"/>
    <p:sldId id="426" r:id="rId122"/>
    <p:sldId id="427" r:id="rId123"/>
    <p:sldId id="428" r:id="rId124"/>
    <p:sldId id="429" r:id="rId125"/>
    <p:sldId id="430" r:id="rId126"/>
    <p:sldId id="431" r:id="rId127"/>
    <p:sldId id="432" r:id="rId128"/>
    <p:sldId id="433" r:id="rId129"/>
    <p:sldId id="434" r:id="rId130"/>
    <p:sldId id="435" r:id="rId131"/>
    <p:sldId id="436" r:id="rId132"/>
    <p:sldId id="439" r:id="rId133"/>
    <p:sldId id="440" r:id="rId134"/>
    <p:sldId id="441" r:id="rId135"/>
    <p:sldId id="442" r:id="rId136"/>
    <p:sldId id="443" r:id="rId137"/>
    <p:sldId id="445" r:id="rId138"/>
    <p:sldId id="444" r:id="rId139"/>
    <p:sldId id="264" r:id="rId140"/>
    <p:sldId id="262" r:id="rId141"/>
    <p:sldId id="263" r:id="rId142"/>
    <p:sldId id="265" r:id="rId143"/>
    <p:sldId id="266" r:id="rId144"/>
    <p:sldId id="267" r:id="rId145"/>
    <p:sldId id="268" r:id="rId146"/>
    <p:sldId id="269" r:id="rId147"/>
    <p:sldId id="270" r:id="rId148"/>
    <p:sldId id="271" r:id="rId149"/>
    <p:sldId id="273" r:id="rId150"/>
    <p:sldId id="274" r:id="rId151"/>
    <p:sldId id="275" r:id="rId152"/>
    <p:sldId id="276" r:id="rId153"/>
    <p:sldId id="277" r:id="rId154"/>
    <p:sldId id="278" r:id="rId155"/>
    <p:sldId id="279" r:id="rId156"/>
    <p:sldId id="280" r:id="rId157"/>
    <p:sldId id="281" r:id="rId158"/>
    <p:sldId id="282" r:id="rId159"/>
    <p:sldId id="283" r:id="rId160"/>
    <p:sldId id="284" r:id="rId161"/>
    <p:sldId id="285" r:id="rId162"/>
    <p:sldId id="286" r:id="rId163"/>
    <p:sldId id="287" r:id="rId164"/>
    <p:sldId id="288" r:id="rId165"/>
    <p:sldId id="289" r:id="rId166"/>
    <p:sldId id="290" r:id="rId167"/>
    <p:sldId id="291" r:id="rId168"/>
    <p:sldId id="292" r:id="rId169"/>
    <p:sldId id="293" r:id="rId170"/>
    <p:sldId id="294" r:id="rId171"/>
    <p:sldId id="295" r:id="rId172"/>
    <p:sldId id="296" r:id="rId173"/>
    <p:sldId id="297" r:id="rId174"/>
    <p:sldId id="298" r:id="rId175"/>
    <p:sldId id="299" r:id="rId176"/>
    <p:sldId id="300" r:id="rId177"/>
    <p:sldId id="301" r:id="rId178"/>
    <p:sldId id="302" r:id="rId179"/>
    <p:sldId id="303" r:id="rId180"/>
    <p:sldId id="304" r:id="rId181"/>
    <p:sldId id="305" r:id="rId182"/>
    <p:sldId id="306" r:id="rId1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189" Type="http://schemas.openxmlformats.org/officeDocument/2006/relationships/customXml" Target="../customXml/item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customXml" Target="../customXml/item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4EBF3BB-A64A-4D2A-9243-F60B537A4ED6}" type="datetimeFigureOut">
              <a:rPr lang="es-419" smtClean="0"/>
              <a:t>3/6/2023</a:t>
            </a:fld>
            <a:endParaRPr lang="es-419"/>
          </a:p>
        </p:txBody>
      </p:sp>
      <p:sp>
        <p:nvSpPr>
          <p:cNvPr id="5" name="Footer Placeholder 4"/>
          <p:cNvSpPr>
            <a:spLocks noGrp="1"/>
          </p:cNvSpPr>
          <p:nvPr>
            <p:ph type="ftr" sz="quarter" idx="11"/>
          </p:nvPr>
        </p:nvSpPr>
        <p:spPr/>
        <p:txBody>
          <a:bodyPr/>
          <a:lstStyle/>
          <a:p>
            <a:endParaRPr lang="es-419"/>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3781878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4EBF3BB-A64A-4D2A-9243-F60B537A4ED6}" type="datetimeFigureOut">
              <a:rPr lang="es-419" smtClean="0"/>
              <a:t>3/6/2023</a:t>
            </a:fld>
            <a:endParaRPr lang="es-419"/>
          </a:p>
        </p:txBody>
      </p:sp>
      <p:sp>
        <p:nvSpPr>
          <p:cNvPr id="5" name="Footer Placeholder 4"/>
          <p:cNvSpPr>
            <a:spLocks noGrp="1"/>
          </p:cNvSpPr>
          <p:nvPr>
            <p:ph type="ftr" sz="quarter" idx="11"/>
          </p:nvPr>
        </p:nvSpPr>
        <p:spPr/>
        <p:txBody>
          <a:bodyPr/>
          <a:lstStyle/>
          <a:p>
            <a:endParaRPr lang="es-419"/>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412316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4EBF3BB-A64A-4D2A-9243-F60B537A4ED6}" type="datetimeFigureOut">
              <a:rPr lang="es-419" smtClean="0"/>
              <a:t>3/6/2023</a:t>
            </a:fld>
            <a:endParaRPr lang="es-419"/>
          </a:p>
        </p:txBody>
      </p:sp>
      <p:sp>
        <p:nvSpPr>
          <p:cNvPr id="5" name="Footer Placeholder 4"/>
          <p:cNvSpPr>
            <a:spLocks noGrp="1"/>
          </p:cNvSpPr>
          <p:nvPr>
            <p:ph type="ftr" sz="quarter" idx="11"/>
          </p:nvPr>
        </p:nvSpPr>
        <p:spPr/>
        <p:txBody>
          <a:bodyPr/>
          <a:lstStyle/>
          <a:p>
            <a:endParaRPr lang="es-419"/>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2C38C9-CA5C-4F79-B4BF-C2C6099503DF}" type="slidenum">
              <a:rPr lang="es-419" smtClean="0"/>
              <a:t>‹Nº›</a:t>
            </a:fld>
            <a:endParaRPr lang="es-419"/>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94079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14EBF3BB-A64A-4D2A-9243-F60B537A4ED6}" type="datetimeFigureOut">
              <a:rPr lang="es-419" smtClean="0"/>
              <a:t>3/6/2023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38777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14EBF3BB-A64A-4D2A-9243-F60B537A4ED6}" type="datetimeFigureOut">
              <a:rPr lang="es-419" smtClean="0"/>
              <a:t>3/6/2023</a:t>
            </a:fld>
            <a:endParaRPr lang="es-419"/>
          </a:p>
        </p:txBody>
      </p:sp>
      <p:sp>
        <p:nvSpPr>
          <p:cNvPr id="6" name="Footer Placeholder 5"/>
          <p:cNvSpPr>
            <a:spLocks noGrp="1"/>
          </p:cNvSpPr>
          <p:nvPr>
            <p:ph type="ftr" sz="quarter" idx="11"/>
          </p:nvPr>
        </p:nvSpPr>
        <p:spPr/>
        <p:txBody>
          <a:bodyPr/>
          <a:lstStyle/>
          <a:p>
            <a:endParaRPr lang="es-419"/>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2C38C9-CA5C-4F79-B4BF-C2C6099503DF}" type="slidenum">
              <a:rPr lang="es-419" smtClean="0"/>
              <a:t>‹Nº›</a:t>
            </a:fld>
            <a:endParaRPr lang="es-419"/>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96794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14EBF3BB-A64A-4D2A-9243-F60B537A4ED6}" type="datetimeFigureOut">
              <a:rPr lang="es-419" smtClean="0"/>
              <a:t>3/6/2023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3047188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EBF3BB-A64A-4D2A-9243-F60B537A4ED6}" type="datetimeFigureOut">
              <a:rPr lang="es-419" smtClean="0"/>
              <a:t>3/6/2023</a:t>
            </a:fld>
            <a:endParaRPr lang="es-419"/>
          </a:p>
        </p:txBody>
      </p:sp>
      <p:sp>
        <p:nvSpPr>
          <p:cNvPr id="5" name="Footer Placeholder 4"/>
          <p:cNvSpPr>
            <a:spLocks noGrp="1"/>
          </p:cNvSpPr>
          <p:nvPr>
            <p:ph type="ftr" sz="quarter" idx="11"/>
          </p:nvPr>
        </p:nvSpPr>
        <p:spPr/>
        <p:txBody>
          <a:bodyPr/>
          <a:lstStyle/>
          <a:p>
            <a:endParaRPr lang="es-419"/>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2593031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EBF3BB-A64A-4D2A-9243-F60B537A4ED6}" type="datetimeFigureOut">
              <a:rPr lang="es-419" smtClean="0"/>
              <a:t>3/6/2023</a:t>
            </a:fld>
            <a:endParaRPr lang="es-419"/>
          </a:p>
        </p:txBody>
      </p:sp>
      <p:sp>
        <p:nvSpPr>
          <p:cNvPr id="5" name="Footer Placeholder 4"/>
          <p:cNvSpPr>
            <a:spLocks noGrp="1"/>
          </p:cNvSpPr>
          <p:nvPr>
            <p:ph type="ftr" sz="quarter" idx="11"/>
          </p:nvPr>
        </p:nvSpPr>
        <p:spPr/>
        <p:txBody>
          <a:bodyPr/>
          <a:lstStyle/>
          <a:p>
            <a:endParaRPr lang="es-419"/>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289670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EBF3BB-A64A-4D2A-9243-F60B537A4ED6}" type="datetimeFigureOut">
              <a:rPr lang="es-419" smtClean="0"/>
              <a:t>3/6/2023</a:t>
            </a:fld>
            <a:endParaRPr lang="es-419"/>
          </a:p>
        </p:txBody>
      </p:sp>
      <p:sp>
        <p:nvSpPr>
          <p:cNvPr id="5" name="Footer Placeholder 4"/>
          <p:cNvSpPr>
            <a:spLocks noGrp="1"/>
          </p:cNvSpPr>
          <p:nvPr>
            <p:ph type="ftr" sz="quarter" idx="11"/>
          </p:nvPr>
        </p:nvSpPr>
        <p:spPr/>
        <p:txBody>
          <a:bodyPr/>
          <a:lstStyle/>
          <a:p>
            <a:endParaRPr lang="es-419"/>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719935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4EBF3BB-A64A-4D2A-9243-F60B537A4ED6}" type="datetimeFigureOut">
              <a:rPr lang="es-419" smtClean="0"/>
              <a:t>3/6/2023</a:t>
            </a:fld>
            <a:endParaRPr lang="es-419"/>
          </a:p>
        </p:txBody>
      </p:sp>
      <p:sp>
        <p:nvSpPr>
          <p:cNvPr id="5" name="Footer Placeholder 4"/>
          <p:cNvSpPr>
            <a:spLocks noGrp="1"/>
          </p:cNvSpPr>
          <p:nvPr>
            <p:ph type="ftr" sz="quarter" idx="11"/>
          </p:nvPr>
        </p:nvSpPr>
        <p:spPr/>
        <p:txBody>
          <a:bodyPr/>
          <a:lstStyle/>
          <a:p>
            <a:endParaRPr lang="es-419"/>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1688054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4EBF3BB-A64A-4D2A-9243-F60B537A4ED6}" type="datetimeFigureOut">
              <a:rPr lang="es-419" smtClean="0"/>
              <a:t>3/6/2023</a:t>
            </a:fld>
            <a:endParaRPr lang="es-419"/>
          </a:p>
        </p:txBody>
      </p:sp>
      <p:sp>
        <p:nvSpPr>
          <p:cNvPr id="6" name="Footer Placeholder 5"/>
          <p:cNvSpPr>
            <a:spLocks noGrp="1"/>
          </p:cNvSpPr>
          <p:nvPr>
            <p:ph type="ftr" sz="quarter" idx="11"/>
          </p:nvPr>
        </p:nvSpPr>
        <p:spPr/>
        <p:txBody>
          <a:bodyPr/>
          <a:lstStyle/>
          <a:p>
            <a:endParaRPr lang="es-419"/>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1500932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4EBF3BB-A64A-4D2A-9243-F60B537A4ED6}" type="datetimeFigureOut">
              <a:rPr lang="es-419" smtClean="0"/>
              <a:t>3/6/2023</a:t>
            </a:fld>
            <a:endParaRPr lang="es-419"/>
          </a:p>
        </p:txBody>
      </p:sp>
      <p:sp>
        <p:nvSpPr>
          <p:cNvPr id="8" name="Footer Placeholder 7"/>
          <p:cNvSpPr>
            <a:spLocks noGrp="1"/>
          </p:cNvSpPr>
          <p:nvPr>
            <p:ph type="ftr" sz="quarter" idx="11"/>
          </p:nvPr>
        </p:nvSpPr>
        <p:spPr/>
        <p:txBody>
          <a:bodyPr/>
          <a:lstStyle/>
          <a:p>
            <a:endParaRPr lang="es-419"/>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183856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4EBF3BB-A64A-4D2A-9243-F60B537A4ED6}" type="datetimeFigureOut">
              <a:rPr lang="es-419" smtClean="0"/>
              <a:t>3/6/2023</a:t>
            </a:fld>
            <a:endParaRPr lang="es-419"/>
          </a:p>
        </p:txBody>
      </p:sp>
      <p:sp>
        <p:nvSpPr>
          <p:cNvPr id="4" name="Footer Placeholder 3"/>
          <p:cNvSpPr>
            <a:spLocks noGrp="1"/>
          </p:cNvSpPr>
          <p:nvPr>
            <p:ph type="ftr" sz="quarter" idx="11"/>
          </p:nvPr>
        </p:nvSpPr>
        <p:spPr/>
        <p:txBody>
          <a:bodyPr/>
          <a:lstStyle/>
          <a:p>
            <a:endParaRPr lang="es-419"/>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3452168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BF3BB-A64A-4D2A-9243-F60B537A4ED6}" type="datetimeFigureOut">
              <a:rPr lang="es-419" smtClean="0"/>
              <a:t>3/6/2023</a:t>
            </a:fld>
            <a:endParaRPr lang="es-419"/>
          </a:p>
        </p:txBody>
      </p:sp>
      <p:sp>
        <p:nvSpPr>
          <p:cNvPr id="3" name="Footer Placeholder 2"/>
          <p:cNvSpPr>
            <a:spLocks noGrp="1"/>
          </p:cNvSpPr>
          <p:nvPr>
            <p:ph type="ftr" sz="quarter" idx="11"/>
          </p:nvPr>
        </p:nvSpPr>
        <p:spPr/>
        <p:txBody>
          <a:bodyPr/>
          <a:lstStyle/>
          <a:p>
            <a:endParaRPr lang="es-419"/>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156195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EBF3BB-A64A-4D2A-9243-F60B537A4ED6}" type="datetimeFigureOut">
              <a:rPr lang="es-419" smtClean="0"/>
              <a:t>3/6/2023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1118858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EBF3BB-A64A-4D2A-9243-F60B537A4ED6}" type="datetimeFigureOut">
              <a:rPr lang="es-419" smtClean="0"/>
              <a:t>3/6/2023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2C38C9-CA5C-4F79-B4BF-C2C6099503DF}" type="slidenum">
              <a:rPr lang="es-419" smtClean="0"/>
              <a:t>‹Nº›</a:t>
            </a:fld>
            <a:endParaRPr lang="es-419"/>
          </a:p>
        </p:txBody>
      </p:sp>
    </p:spTree>
    <p:extLst>
      <p:ext uri="{BB962C8B-B14F-4D97-AF65-F5344CB8AC3E}">
        <p14:creationId xmlns:p14="http://schemas.microsoft.com/office/powerpoint/2010/main" val="3609045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4EBF3BB-A64A-4D2A-9243-F60B537A4ED6}" type="datetimeFigureOut">
              <a:rPr lang="es-419" smtClean="0"/>
              <a:t>3/6/2023</a:t>
            </a:fld>
            <a:endParaRPr lang="es-419"/>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419"/>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82C38C9-CA5C-4F79-B4BF-C2C6099503DF}" type="slidenum">
              <a:rPr lang="es-419" smtClean="0"/>
              <a:t>‹Nº›</a:t>
            </a:fld>
            <a:endParaRPr lang="es-419"/>
          </a:p>
        </p:txBody>
      </p:sp>
    </p:spTree>
    <p:extLst>
      <p:ext uri="{BB962C8B-B14F-4D97-AF65-F5344CB8AC3E}">
        <p14:creationId xmlns:p14="http://schemas.microsoft.com/office/powerpoint/2010/main" val="1845286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6E907D-26C3-3C24-3232-43B605B43042}"/>
              </a:ext>
            </a:extLst>
          </p:cNvPr>
          <p:cNvSpPr>
            <a:spLocks noGrp="1"/>
          </p:cNvSpPr>
          <p:nvPr>
            <p:ph type="ctrTitle"/>
          </p:nvPr>
        </p:nvSpPr>
        <p:spPr/>
        <p:txBody>
          <a:bodyPr/>
          <a:lstStyle/>
          <a:p>
            <a:r>
              <a:rPr lang="es-CO" dirty="0"/>
              <a:t>PATRONES DE DISEÑO</a:t>
            </a:r>
            <a:endParaRPr lang="es-419" dirty="0"/>
          </a:p>
        </p:txBody>
      </p:sp>
      <p:sp>
        <p:nvSpPr>
          <p:cNvPr id="3" name="Subtítulo 2">
            <a:extLst>
              <a:ext uri="{FF2B5EF4-FFF2-40B4-BE49-F238E27FC236}">
                <a16:creationId xmlns:a16="http://schemas.microsoft.com/office/drawing/2014/main" id="{DF978368-419D-E7DC-8BAD-32D5FC48768B}"/>
              </a:ext>
            </a:extLst>
          </p:cNvPr>
          <p:cNvSpPr>
            <a:spLocks noGrp="1"/>
          </p:cNvSpPr>
          <p:nvPr>
            <p:ph type="subTitle" idx="1"/>
          </p:nvPr>
        </p:nvSpPr>
        <p:spPr/>
        <p:txBody>
          <a:bodyPr/>
          <a:lstStyle/>
          <a:p>
            <a:endParaRPr lang="es-419"/>
          </a:p>
        </p:txBody>
      </p:sp>
    </p:spTree>
    <p:extLst>
      <p:ext uri="{BB962C8B-B14F-4D97-AF65-F5344CB8AC3E}">
        <p14:creationId xmlns:p14="http://schemas.microsoft.com/office/powerpoint/2010/main" val="8468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Relaciones entre objetos</a:t>
            </a:r>
            <a:br>
              <a:rPr lang="es-419" b="1" dirty="0"/>
            </a:br>
            <a:r>
              <a:rPr lang="es-419" sz="3600" b="0" i="0" u="none" strike="noStrike" baseline="0" dirty="0">
                <a:solidFill>
                  <a:srgbClr val="444444"/>
                </a:solidFill>
                <a:latin typeface="PTSans-Regular"/>
              </a:rPr>
              <a:t>Asociación</a:t>
            </a: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rmAutofit fontScale="92500" lnSpcReduction="10000"/>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Asociación en UML. El profesor se comunica con los estudiantes. La asociación es una relación en la que un objeto utiliza o interactúa con otro. En diagramas UML, la relación de asociación se muestra mediante una flecha simple desde un objeto y apuntando hacia el objeto que utiliza. Por cierto, es totalmente normal tener una asociación bidireccional. En este caso, la flecha tiene una punta en cada extremo. La asociación puede verse como un tipo especializado de dependencia, en la que un objeto siempre tiene acceso a los objetos con los que interactúa, mientras que la dependencia simple no establece un vínculo permanente entre los objetos.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En general, se utiliza la asociación para representar algo como un campo en una clase. El vínculo siempre está ahí, en cuanto a que siempre puedes pedir una orden para su cliente. Pero no siempre tiene que ser un campo. Si estás modelando tus clase desde una perspectiva de interfaz, puede simplemente indicar la presencia de un método que devolverá el cliente de la orden.</a:t>
            </a:r>
          </a:p>
        </p:txBody>
      </p:sp>
    </p:spTree>
    <p:extLst>
      <p:ext uri="{BB962C8B-B14F-4D97-AF65-F5344CB8AC3E}">
        <p14:creationId xmlns:p14="http://schemas.microsoft.com/office/powerpoint/2010/main" val="27251793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DECORATOR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674687" y="1552744"/>
            <a:ext cx="11398954" cy="232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El patrón </a:t>
            </a:r>
            <a:r>
              <a:rPr kumimoji="0" lang="es-ES" altLang="es-419" sz="2800" b="0" i="0" u="none" strike="noStrike" cap="none" normalizeH="0" baseline="0" dirty="0" err="1">
                <a:ln>
                  <a:noFill/>
                </a:ln>
                <a:solidFill>
                  <a:schemeClr val="tx1"/>
                </a:solidFill>
                <a:effectLst/>
                <a:cs typeface="Arial" panose="020B0604020202020204" pitchFamily="34" charset="0"/>
              </a:rPr>
              <a:t>Decorator</a:t>
            </a:r>
            <a:r>
              <a:rPr kumimoji="0" lang="es-ES" altLang="es-419" sz="2800" b="0" i="0" u="none" strike="noStrike" cap="none" normalizeH="0" baseline="0" dirty="0">
                <a:ln>
                  <a:noFill/>
                </a:ln>
                <a:solidFill>
                  <a:schemeClr val="tx1"/>
                </a:solidFill>
                <a:effectLst/>
                <a:cs typeface="Arial" panose="020B0604020202020204" pitchFamily="34" charset="0"/>
              </a:rPr>
              <a:t> es un patrón de diseño que le permite agregar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comportamiento a una clase existente sin modificar el código original.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Esto se hace creando una nueva clase que envuelve la clase original y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agrega el comportamiento deseado</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419" sz="2100" dirty="0">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419"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7D859F82-B19B-52D7-4953-48AB125F8942}"/>
              </a:ext>
            </a:extLst>
          </p:cNvPr>
          <p:cNvSpPr>
            <a:spLocks noChangeArrowheads="1"/>
          </p:cNvSpPr>
          <p:nvPr/>
        </p:nvSpPr>
        <p:spPr bwMode="auto">
          <a:xfrm>
            <a:off x="674687" y="3754312"/>
            <a:ext cx="10860345"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419" sz="2800" dirty="0">
                <a:cs typeface="Arial" panose="020B0604020202020204" pitchFamily="34" charset="0"/>
              </a:rPr>
              <a:t>Este es un patrón poderoso que puede usar para varios propósitos,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419" sz="2800" dirty="0">
                <a:cs typeface="Arial" panose="020B0604020202020204" pitchFamily="34" charset="0"/>
              </a:rPr>
              <a:t>como agregar seguridad, registro o responsabilidad adicional.</a:t>
            </a:r>
          </a:p>
          <a:p>
            <a:pPr marL="0" marR="0" lvl="0" indent="0" algn="l" defTabSz="914400" rtl="0" eaLnBrk="0" fontAlgn="base" latinLnBrk="0" hangingPunct="0">
              <a:lnSpc>
                <a:spcPct val="100000"/>
              </a:lnSpc>
              <a:spcBef>
                <a:spcPct val="0"/>
              </a:spcBef>
              <a:spcAft>
                <a:spcPct val="0"/>
              </a:spcAft>
              <a:buClrTx/>
              <a:buSzTx/>
              <a:buFontTx/>
              <a:buNone/>
              <a:tabLst/>
            </a:pPr>
            <a:br>
              <a:rPr lang="es-ES" altLang="es-419" sz="2800" dirty="0">
                <a:cs typeface="Arial" panose="020B0604020202020204" pitchFamily="34" charset="0"/>
              </a:rPr>
            </a:br>
            <a:endParaRPr lang="es-ES" altLang="es-419" sz="2800" dirty="0">
              <a:cs typeface="Arial" panose="020B0604020202020204" pitchFamily="34" charset="0"/>
            </a:endParaRPr>
          </a:p>
        </p:txBody>
      </p:sp>
    </p:spTree>
    <p:extLst>
      <p:ext uri="{BB962C8B-B14F-4D97-AF65-F5344CB8AC3E}">
        <p14:creationId xmlns:p14="http://schemas.microsoft.com/office/powerpoint/2010/main" val="19839657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10508207" cy="3777622"/>
          </a:xfrm>
        </p:spPr>
        <p:txBody>
          <a:bodyPr>
            <a:normAutofit/>
          </a:bodyPr>
          <a:lstStyle/>
          <a:p>
            <a:pPr marL="0" indent="0" algn="ctr">
              <a:buNone/>
            </a:pPr>
            <a:r>
              <a:rPr lang="es-CO" sz="11500" b="1" dirty="0">
                <a:solidFill>
                  <a:schemeClr val="bg2">
                    <a:lumMod val="50000"/>
                  </a:schemeClr>
                </a:solidFill>
              </a:rPr>
              <a:t>FACADE</a:t>
            </a:r>
          </a:p>
        </p:txBody>
      </p:sp>
    </p:spTree>
    <p:extLst>
      <p:ext uri="{BB962C8B-B14F-4D97-AF65-F5344CB8AC3E}">
        <p14:creationId xmlns:p14="http://schemas.microsoft.com/office/powerpoint/2010/main" val="3882956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FACADE</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a:bodyPr>
          <a:lstStyle/>
          <a:p>
            <a:r>
              <a:rPr lang="es-419" sz="2800" dirty="0" err="1">
                <a:latin typeface="Arial" panose="020B0604020202020204" pitchFamily="34" charset="0"/>
                <a:cs typeface="Arial" panose="020B0604020202020204" pitchFamily="34" charset="0"/>
              </a:rPr>
              <a:t>Facade</a:t>
            </a:r>
            <a:r>
              <a:rPr lang="es-419" sz="2800" dirty="0">
                <a:latin typeface="Arial" panose="020B0604020202020204" pitchFamily="34" charset="0"/>
                <a:cs typeface="Arial" panose="020B0604020202020204" pitchFamily="34" charset="0"/>
              </a:rPr>
              <a:t> es un patrón de diseño estructural que proporciona una interfaz simplificada a una biblioteca, un </a:t>
            </a:r>
            <a:r>
              <a:rPr lang="es-419" sz="2800" dirty="0" err="1">
                <a:latin typeface="Arial" panose="020B0604020202020204" pitchFamily="34" charset="0"/>
                <a:cs typeface="Arial" panose="020B0604020202020204" pitchFamily="34" charset="0"/>
              </a:rPr>
              <a:t>framework</a:t>
            </a:r>
            <a:r>
              <a:rPr lang="es-419" sz="2800" dirty="0">
                <a:latin typeface="Arial" panose="020B0604020202020204" pitchFamily="34" charset="0"/>
                <a:cs typeface="Arial" panose="020B0604020202020204" pitchFamily="34" charset="0"/>
              </a:rPr>
              <a:t> o cualquier otro grupo complejo de clases.</a:t>
            </a:r>
          </a:p>
          <a:p>
            <a:endParaRPr lang="es-419"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862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FACADE</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fontScale="85000" lnSpcReduction="20000"/>
          </a:bodyPr>
          <a:lstStyle/>
          <a:p>
            <a:pPr marL="0" indent="0">
              <a:buNone/>
            </a:pPr>
            <a:r>
              <a:rPr lang="es-419" sz="2800" b="1" dirty="0">
                <a:latin typeface="Arial" panose="020B0604020202020204" pitchFamily="34" charset="0"/>
                <a:cs typeface="Arial" panose="020B0604020202020204" pitchFamily="34" charset="0"/>
              </a:rPr>
              <a:t>PROBLEMA</a:t>
            </a:r>
          </a:p>
          <a:p>
            <a:r>
              <a:rPr lang="es-419" sz="2800" dirty="0">
                <a:latin typeface="Arial" panose="020B0604020202020204" pitchFamily="34" charset="0"/>
                <a:cs typeface="Arial" panose="020B0604020202020204" pitchFamily="34" charset="0"/>
              </a:rPr>
              <a:t>Imagina que debes lograr que tu código trabaje con un amplio grupo de objetos que pertenecen a una sofisticada biblioteca o </a:t>
            </a:r>
            <a:r>
              <a:rPr lang="es-419" sz="2800" dirty="0" err="1">
                <a:latin typeface="Arial" panose="020B0604020202020204" pitchFamily="34" charset="0"/>
                <a:cs typeface="Arial" panose="020B0604020202020204" pitchFamily="34" charset="0"/>
              </a:rPr>
              <a:t>framework</a:t>
            </a:r>
            <a:r>
              <a:rPr lang="es-419" sz="2800" dirty="0">
                <a:latin typeface="Arial" panose="020B0604020202020204" pitchFamily="34" charset="0"/>
                <a:cs typeface="Arial" panose="020B0604020202020204" pitchFamily="34" charset="0"/>
              </a:rPr>
              <a:t>. </a:t>
            </a:r>
          </a:p>
          <a:p>
            <a:r>
              <a:rPr lang="es-419" sz="2800" dirty="0">
                <a:latin typeface="Arial" panose="020B0604020202020204" pitchFamily="34" charset="0"/>
                <a:cs typeface="Arial" panose="020B0604020202020204" pitchFamily="34" charset="0"/>
              </a:rPr>
              <a:t>Normalmente, debes inicializar todos esos objetos, llevar un registro de las dependencias, ejecutar los métodos en el orden correcto y así sucesivamente.</a:t>
            </a:r>
          </a:p>
          <a:p>
            <a:r>
              <a:rPr lang="es-419" sz="2800" dirty="0">
                <a:latin typeface="Arial" panose="020B0604020202020204" pitchFamily="34" charset="0"/>
                <a:cs typeface="Arial" panose="020B0604020202020204" pitchFamily="34" charset="0"/>
              </a:rPr>
              <a:t>Como resultado, la lógica de negocio de tus clases se vería estrechamente acoplada a los detalles de implementación de las clases de terceros, haciéndola difícil de comprender y mantener.</a:t>
            </a:r>
          </a:p>
        </p:txBody>
      </p:sp>
    </p:spTree>
    <p:extLst>
      <p:ext uri="{BB962C8B-B14F-4D97-AF65-F5344CB8AC3E}">
        <p14:creationId xmlns:p14="http://schemas.microsoft.com/office/powerpoint/2010/main" val="40543379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FACADE</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1337480"/>
            <a:ext cx="10963016" cy="5268035"/>
          </a:xfrm>
        </p:spPr>
        <p:txBody>
          <a:bodyPr>
            <a:normAutofit/>
          </a:bodyPr>
          <a:lstStyle/>
          <a:p>
            <a:pPr marL="0" indent="0">
              <a:buNone/>
            </a:pPr>
            <a:r>
              <a:rPr lang="es-419" sz="2800" b="1" dirty="0">
                <a:latin typeface="Arial" panose="020B0604020202020204" pitchFamily="34" charset="0"/>
                <a:cs typeface="Arial" panose="020B0604020202020204" pitchFamily="34" charset="0"/>
              </a:rPr>
              <a:t>SOLUCIÓN</a:t>
            </a:r>
          </a:p>
          <a:p>
            <a:r>
              <a:rPr lang="es-419" sz="2800" dirty="0">
                <a:latin typeface="Arial" panose="020B0604020202020204" pitchFamily="34" charset="0"/>
                <a:cs typeface="Arial" panose="020B0604020202020204" pitchFamily="34" charset="0"/>
              </a:rPr>
              <a:t>Una fachada es una clase que proporciona una interfaz simple a un subsistema complejo que contiene muchas partes móviles. </a:t>
            </a:r>
          </a:p>
          <a:p>
            <a:r>
              <a:rPr lang="es-419" sz="2800" dirty="0">
                <a:latin typeface="Arial" panose="020B0604020202020204" pitchFamily="34" charset="0"/>
                <a:cs typeface="Arial" panose="020B0604020202020204" pitchFamily="34" charset="0"/>
              </a:rPr>
              <a:t>Una fachada puede proporcionar una funcionalidad limitada en comparación con trabajar directamente con el subsistema.</a:t>
            </a:r>
          </a:p>
          <a:p>
            <a:r>
              <a:rPr lang="es-419" sz="2800" dirty="0">
                <a:latin typeface="Arial" panose="020B0604020202020204" pitchFamily="34" charset="0"/>
                <a:cs typeface="Arial" panose="020B0604020202020204" pitchFamily="34" charset="0"/>
              </a:rPr>
              <a:t>Sin embargo, tan solo incluye las funciones realmente importantes para los clientes.</a:t>
            </a:r>
          </a:p>
          <a:p>
            <a:r>
              <a:rPr lang="es-419" sz="2800" dirty="0">
                <a:latin typeface="Arial" panose="020B0604020202020204" pitchFamily="34" charset="0"/>
                <a:cs typeface="Arial" panose="020B0604020202020204" pitchFamily="34" charset="0"/>
              </a:rPr>
              <a:t>Tener una fachada resulta útil cuando tienes que integrar tu aplicación con una biblioteca sofisticada con decenas de funciones, de la cual sólo necesitas una pequeña parte.</a:t>
            </a:r>
          </a:p>
        </p:txBody>
      </p:sp>
    </p:spTree>
    <p:extLst>
      <p:ext uri="{BB962C8B-B14F-4D97-AF65-F5344CB8AC3E}">
        <p14:creationId xmlns:p14="http://schemas.microsoft.com/office/powerpoint/2010/main" val="41419849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FACADE</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1552744"/>
            <a:ext cx="8915400" cy="4834407"/>
          </a:xfrm>
        </p:spPr>
        <p:txBody>
          <a:bodyPr>
            <a:normAutofit lnSpcReduction="10000"/>
          </a:bodyPr>
          <a:lstStyle/>
          <a:p>
            <a:pPr marL="0" indent="0">
              <a:buNone/>
            </a:pPr>
            <a:r>
              <a:rPr lang="es-419" sz="2800" b="1" dirty="0">
                <a:latin typeface="Arial" panose="020B0604020202020204" pitchFamily="34" charset="0"/>
                <a:cs typeface="Arial" panose="020B0604020202020204" pitchFamily="34" charset="0"/>
              </a:rPr>
              <a:t>SOLUCIÓN</a:t>
            </a:r>
          </a:p>
          <a:p>
            <a:r>
              <a:rPr lang="es-419" sz="2800" dirty="0">
                <a:latin typeface="Arial" panose="020B0604020202020204" pitchFamily="34" charset="0"/>
                <a:cs typeface="Arial" panose="020B0604020202020204" pitchFamily="34" charset="0"/>
              </a:rPr>
              <a:t>Por ejemplo, una aplicación que sube breves vídeos divertidos de gatos a las redes sociales, podría potencialmente utilizar una biblioteca de conversión de vídeo profesional. </a:t>
            </a:r>
          </a:p>
          <a:p>
            <a:r>
              <a:rPr lang="es-419" sz="2800" dirty="0">
                <a:latin typeface="Arial" panose="020B0604020202020204" pitchFamily="34" charset="0"/>
                <a:cs typeface="Arial" panose="020B0604020202020204" pitchFamily="34" charset="0"/>
              </a:rPr>
              <a:t>Sin embargo, lo único que necesita en realidad es una clase con el método simple codificar(</a:t>
            </a:r>
            <a:r>
              <a:rPr lang="es-419" sz="2800" dirty="0" err="1">
                <a:latin typeface="Arial" panose="020B0604020202020204" pitchFamily="34" charset="0"/>
                <a:cs typeface="Arial" panose="020B0604020202020204" pitchFamily="34" charset="0"/>
              </a:rPr>
              <a:t>nombreDelArchivo</a:t>
            </a:r>
            <a:r>
              <a:rPr lang="es-419" sz="2800" dirty="0">
                <a:latin typeface="Arial" panose="020B0604020202020204" pitchFamily="34" charset="0"/>
                <a:cs typeface="Arial" panose="020B0604020202020204" pitchFamily="34" charset="0"/>
              </a:rPr>
              <a:t>, formato). </a:t>
            </a:r>
          </a:p>
          <a:p>
            <a:r>
              <a:rPr lang="es-419" sz="2800" dirty="0">
                <a:latin typeface="Arial" panose="020B0604020202020204" pitchFamily="34" charset="0"/>
                <a:cs typeface="Arial" panose="020B0604020202020204" pitchFamily="34" charset="0"/>
              </a:rPr>
              <a:t>Una vez que crees dicha clase y la conectes con la biblioteca de conversión de vídeo, tendrás tu primera fachada.</a:t>
            </a:r>
          </a:p>
        </p:txBody>
      </p:sp>
    </p:spTree>
    <p:extLst>
      <p:ext uri="{BB962C8B-B14F-4D97-AF65-F5344CB8AC3E}">
        <p14:creationId xmlns:p14="http://schemas.microsoft.com/office/powerpoint/2010/main" val="4440136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COMPOSITE</a:t>
            </a:r>
            <a:endParaRPr lang="es-419" sz="4400" b="1" dirty="0"/>
          </a:p>
        </p:txBody>
      </p:sp>
      <p:pic>
        <p:nvPicPr>
          <p:cNvPr id="7" name="Marcador de contenido 6">
            <a:extLst>
              <a:ext uri="{FF2B5EF4-FFF2-40B4-BE49-F238E27FC236}">
                <a16:creationId xmlns:a16="http://schemas.microsoft.com/office/drawing/2014/main" id="{C957E3E8-0653-8595-AFE6-F9046DE16BBD}"/>
              </a:ext>
            </a:extLst>
          </p:cNvPr>
          <p:cNvPicPr>
            <a:picLocks noGrp="1" noChangeAspect="1"/>
          </p:cNvPicPr>
          <p:nvPr>
            <p:ph idx="1"/>
          </p:nvPr>
        </p:nvPicPr>
        <p:blipFill rotWithShape="1">
          <a:blip r:embed="rId2"/>
          <a:srcRect l="6529" t="20575" r="33182" b="9427"/>
          <a:stretch/>
        </p:blipFill>
        <p:spPr>
          <a:xfrm>
            <a:off x="2926079" y="1505242"/>
            <a:ext cx="7554352" cy="4931313"/>
          </a:xfrm>
        </p:spPr>
      </p:pic>
    </p:spTree>
    <p:extLst>
      <p:ext uri="{BB962C8B-B14F-4D97-AF65-F5344CB8AC3E}">
        <p14:creationId xmlns:p14="http://schemas.microsoft.com/office/powerpoint/2010/main" val="3157397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10508207" cy="3777622"/>
          </a:xfrm>
        </p:spPr>
        <p:txBody>
          <a:bodyPr>
            <a:normAutofit/>
          </a:bodyPr>
          <a:lstStyle/>
          <a:p>
            <a:pPr marL="0" indent="0" algn="ctr">
              <a:buNone/>
            </a:pPr>
            <a:r>
              <a:rPr lang="es-CO" sz="11500" b="1" dirty="0">
                <a:solidFill>
                  <a:schemeClr val="bg2">
                    <a:lumMod val="50000"/>
                  </a:schemeClr>
                </a:solidFill>
              </a:rPr>
              <a:t>FLYWEIGHT</a:t>
            </a:r>
          </a:p>
        </p:txBody>
      </p:sp>
    </p:spTree>
    <p:extLst>
      <p:ext uri="{BB962C8B-B14F-4D97-AF65-F5344CB8AC3E}">
        <p14:creationId xmlns:p14="http://schemas.microsoft.com/office/powerpoint/2010/main" val="26312625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FLYWEIGHT</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a:bodyPr>
          <a:lstStyle/>
          <a:p>
            <a:r>
              <a:rPr lang="es-419" sz="2800" dirty="0" err="1">
                <a:latin typeface="Arial" panose="020B0604020202020204" pitchFamily="34" charset="0"/>
                <a:cs typeface="Arial" panose="020B0604020202020204" pitchFamily="34" charset="0"/>
              </a:rPr>
              <a:t>Flyweight</a:t>
            </a:r>
            <a:r>
              <a:rPr lang="es-419" sz="2800" dirty="0">
                <a:latin typeface="Arial" panose="020B0604020202020204" pitchFamily="34" charset="0"/>
                <a:cs typeface="Arial" panose="020B0604020202020204" pitchFamily="34" charset="0"/>
              </a:rPr>
              <a:t> es un patrón de diseño estructural que te permite mantener más objetos dentro de la cantidad disponible de RAM compartiendo las partes comunes del estado entre varios objetos en lugar de mantener toda la información en cada objeto.</a:t>
            </a:r>
          </a:p>
        </p:txBody>
      </p:sp>
    </p:spTree>
    <p:extLst>
      <p:ext uri="{BB962C8B-B14F-4D97-AF65-F5344CB8AC3E}">
        <p14:creationId xmlns:p14="http://schemas.microsoft.com/office/powerpoint/2010/main" val="40647904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FLYWEIGHT</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a:bodyPr>
          <a:lstStyle/>
          <a:p>
            <a:r>
              <a:rPr lang="es-419" sz="2800" dirty="0">
                <a:latin typeface="Arial" panose="020B0604020202020204" pitchFamily="34" charset="0"/>
                <a:cs typeface="Arial" panose="020B0604020202020204" pitchFamily="34" charset="0"/>
              </a:rPr>
              <a:t>Suponga que está jugando un juego que ha sido creado utilizando el principio de la programación orientada a objetos.</a:t>
            </a:r>
          </a:p>
          <a:p>
            <a:r>
              <a:rPr lang="es-419" sz="2800" dirty="0">
                <a:latin typeface="Arial" panose="020B0604020202020204" pitchFamily="34" charset="0"/>
                <a:cs typeface="Arial" panose="020B0604020202020204" pitchFamily="34" charset="0"/>
              </a:rPr>
              <a:t>Ahora, si hay un número n de jugadores actualmente en el juego, el programa tendrá que crear un número n de objetos. Debido a esto, en algún momento, la memoria RAM puede agotarse, lo que hace que el juego se bloquee.</a:t>
            </a:r>
          </a:p>
        </p:txBody>
      </p:sp>
    </p:spTree>
    <p:extLst>
      <p:ext uri="{BB962C8B-B14F-4D97-AF65-F5344CB8AC3E}">
        <p14:creationId xmlns:p14="http://schemas.microsoft.com/office/powerpoint/2010/main" val="340003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Relaciones entre objetos</a:t>
            </a:r>
            <a:br>
              <a:rPr lang="es-419" b="1" dirty="0"/>
            </a:br>
            <a:r>
              <a:rPr lang="es-419" sz="3600" b="0" i="0" u="none" strike="noStrike" baseline="0" dirty="0">
                <a:solidFill>
                  <a:srgbClr val="444444"/>
                </a:solidFill>
                <a:latin typeface="PTSans-Regular"/>
              </a:rPr>
              <a:t>Agregación</a:t>
            </a: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rmAutofit fontScale="92500" lnSpcReduction="10000"/>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Agregación en UML. Los departamentos contienen profesores. La agregación es un tipo especializado de asociación que representa relaciones “uno a muchos”, “muchos a muchos” o “todo a parte” entre múltiples objetos, mientras que una asociación simple describe relaciones entre un par de objetos.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Normalmente, con la agregación, un objeto “tiene” un grupo de otros objetos y sirve como contenedor o colección. El componente puede existir sin el contenedor y puede vincularse a varios contenedores al mismo tiempo. En UML, la relación de agregación se muestra por una línea con un diamante vacío en el lado del contenedor y una flecha en el extremo apuntando hacia el componente.</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Mientras hablamos de relaciones entre objetos, ten en cuenta que UML representa relaciones entre clases. Esto significa que un objeto universidad puede consistir en varios departamentos aunque solo veas un “bloque” por cada entidad en el diagrama.</a:t>
            </a:r>
          </a:p>
        </p:txBody>
      </p:sp>
    </p:spTree>
    <p:extLst>
      <p:ext uri="{BB962C8B-B14F-4D97-AF65-F5344CB8AC3E}">
        <p14:creationId xmlns:p14="http://schemas.microsoft.com/office/powerpoint/2010/main" val="9784261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FLYWEIGHT</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1" y="2195281"/>
            <a:ext cx="10198741" cy="4369292"/>
          </a:xfrm>
        </p:spPr>
        <p:txBody>
          <a:bodyPr>
            <a:normAutofit/>
          </a:bodyPr>
          <a:lstStyle/>
          <a:p>
            <a:r>
              <a:rPr lang="es-419" sz="2800" dirty="0">
                <a:latin typeface="Arial" panose="020B0604020202020204" pitchFamily="34" charset="0"/>
                <a:cs typeface="Arial" panose="020B0604020202020204" pitchFamily="34" charset="0"/>
              </a:rPr>
              <a:t>Una solución sería tomar las características comunes del reproductor y agruparlas en un objeto compartido reutilizable. Entonces, el objeto compartido solo llevará el código del personaje. Sin embargo, las características extrínsecas al personaje, por ejemplo, el nombre dado por el usuario y su posición coordinada en el juego, pueden introducirse por separado.</a:t>
            </a:r>
          </a:p>
          <a:p>
            <a:r>
              <a:rPr lang="es-419" sz="2800" dirty="0">
                <a:latin typeface="Arial" panose="020B0604020202020204" pitchFamily="34" charset="0"/>
                <a:cs typeface="Arial" panose="020B0604020202020204" pitchFamily="34" charset="0"/>
              </a:rPr>
              <a:t>Esta solución se conoce como patrón de diseño </a:t>
            </a:r>
            <a:r>
              <a:rPr lang="es-419" sz="2800" dirty="0" err="1">
                <a:latin typeface="Arial" panose="020B0604020202020204" pitchFamily="34" charset="0"/>
                <a:cs typeface="Arial" panose="020B0604020202020204" pitchFamily="34" charset="0"/>
              </a:rPr>
              <a:t>Flyweight</a:t>
            </a:r>
            <a:r>
              <a:rPr lang="es-419"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232161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FLYWEIGHT</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a:bodyPr>
          <a:lstStyle/>
          <a:p>
            <a:r>
              <a:rPr lang="es-419" sz="2800" dirty="0">
                <a:latin typeface="Arial" panose="020B0604020202020204" pitchFamily="34" charset="0"/>
                <a:cs typeface="Arial" panose="020B0604020202020204" pitchFamily="34" charset="0"/>
              </a:rPr>
              <a:t>Un patrón de diseño </a:t>
            </a:r>
            <a:r>
              <a:rPr lang="es-419" sz="2800" dirty="0" err="1">
                <a:latin typeface="Arial" panose="020B0604020202020204" pitchFamily="34" charset="0"/>
                <a:cs typeface="Arial" panose="020B0604020202020204" pitchFamily="34" charset="0"/>
              </a:rPr>
              <a:t>Flyweight</a:t>
            </a:r>
            <a:r>
              <a:rPr lang="es-419" sz="2800" dirty="0">
                <a:latin typeface="Arial" panose="020B0604020202020204" pitchFamily="34" charset="0"/>
                <a:cs typeface="Arial" panose="020B0604020202020204" pitchFamily="34" charset="0"/>
              </a:rPr>
              <a:t> describe cómo usar los objetos de manera eficiente para reducir el costo de las operaciones. Crea un objeto compartido, también conocido como objeto </a:t>
            </a:r>
            <a:r>
              <a:rPr lang="es-419" sz="2800" dirty="0" err="1">
                <a:latin typeface="Arial" panose="020B0604020202020204" pitchFamily="34" charset="0"/>
                <a:cs typeface="Arial" panose="020B0604020202020204" pitchFamily="34" charset="0"/>
              </a:rPr>
              <a:t>flyweight</a:t>
            </a:r>
            <a:r>
              <a:rPr lang="es-419" sz="2800" dirty="0">
                <a:latin typeface="Arial" panose="020B0604020202020204" pitchFamily="34" charset="0"/>
                <a:cs typeface="Arial" panose="020B0604020202020204" pitchFamily="34" charset="0"/>
              </a:rPr>
              <a:t>, que contiene información inmutable sobre el objeto.</a:t>
            </a:r>
          </a:p>
          <a:p>
            <a:r>
              <a:rPr lang="es-419" sz="2800" dirty="0">
                <a:latin typeface="Arial" panose="020B0604020202020204" pitchFamily="34" charset="0"/>
                <a:cs typeface="Arial" panose="020B0604020202020204" pitchFamily="34" charset="0"/>
              </a:rPr>
              <a:t>De esta manera, un solo objeto puede transportar un conjunto de pesos mosca para reducir los costos generales de almacenamiento</a:t>
            </a:r>
          </a:p>
        </p:txBody>
      </p:sp>
    </p:spTree>
    <p:extLst>
      <p:ext uri="{BB962C8B-B14F-4D97-AF65-F5344CB8AC3E}">
        <p14:creationId xmlns:p14="http://schemas.microsoft.com/office/powerpoint/2010/main" val="10315900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FLYWEIGHT</a:t>
            </a:r>
            <a:endParaRPr lang="es-419" sz="4400" b="1" dirty="0"/>
          </a:p>
        </p:txBody>
      </p:sp>
      <p:pic>
        <p:nvPicPr>
          <p:cNvPr id="6" name="Marcador de contenido 5">
            <a:extLst>
              <a:ext uri="{FF2B5EF4-FFF2-40B4-BE49-F238E27FC236}">
                <a16:creationId xmlns:a16="http://schemas.microsoft.com/office/drawing/2014/main" id="{DEBB864B-4556-8B57-10F2-D442F0C0D174}"/>
              </a:ext>
            </a:extLst>
          </p:cNvPr>
          <p:cNvPicPr>
            <a:picLocks noGrp="1" noChangeAspect="1"/>
          </p:cNvPicPr>
          <p:nvPr>
            <p:ph idx="1"/>
          </p:nvPr>
        </p:nvPicPr>
        <p:blipFill rotWithShape="1">
          <a:blip r:embed="rId2"/>
          <a:srcRect l="7773" t="18444" r="32776" b="14908"/>
          <a:stretch/>
        </p:blipFill>
        <p:spPr>
          <a:xfrm>
            <a:off x="2592925" y="1429850"/>
            <a:ext cx="8426547" cy="5311099"/>
          </a:xfrm>
        </p:spPr>
      </p:pic>
    </p:spTree>
    <p:extLst>
      <p:ext uri="{BB962C8B-B14F-4D97-AF65-F5344CB8AC3E}">
        <p14:creationId xmlns:p14="http://schemas.microsoft.com/office/powerpoint/2010/main" val="91512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10508207" cy="3777622"/>
          </a:xfrm>
        </p:spPr>
        <p:txBody>
          <a:bodyPr>
            <a:normAutofit/>
          </a:bodyPr>
          <a:lstStyle/>
          <a:p>
            <a:pPr marL="0" indent="0" algn="ctr">
              <a:buNone/>
            </a:pPr>
            <a:r>
              <a:rPr lang="es-CO" sz="11500" b="1" dirty="0">
                <a:solidFill>
                  <a:schemeClr val="bg2">
                    <a:lumMod val="50000"/>
                  </a:schemeClr>
                </a:solidFill>
              </a:rPr>
              <a:t>PROXY</a:t>
            </a:r>
          </a:p>
        </p:txBody>
      </p:sp>
    </p:spTree>
    <p:extLst>
      <p:ext uri="{BB962C8B-B14F-4D97-AF65-F5344CB8AC3E}">
        <p14:creationId xmlns:p14="http://schemas.microsoft.com/office/powerpoint/2010/main" val="13488202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PROXY</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a:bodyPr>
          <a:lstStyle/>
          <a:p>
            <a:r>
              <a:rPr lang="es-419" sz="2800" dirty="0">
                <a:latin typeface="Arial" panose="020B0604020202020204" pitchFamily="34" charset="0"/>
                <a:cs typeface="Arial" panose="020B0604020202020204" pitchFamily="34" charset="0"/>
              </a:rPr>
              <a:t>El Proxy es un patrón de diseño estructural donde un proxy, en su forma más general, es una clase que actúa como sustituto de otra cosa. El proxy podría interactuar con cualquier cosa: una conexión de red, un objeto grande en la memoria o algún otro recurso que sea costoso o imposible de duplicar.</a:t>
            </a:r>
          </a:p>
        </p:txBody>
      </p:sp>
    </p:spTree>
    <p:extLst>
      <p:ext uri="{BB962C8B-B14F-4D97-AF65-F5344CB8AC3E}">
        <p14:creationId xmlns:p14="http://schemas.microsoft.com/office/powerpoint/2010/main" val="32212912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PROXY</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fontScale="92500"/>
          </a:bodyPr>
          <a:lstStyle/>
          <a:p>
            <a:r>
              <a:rPr lang="es-419" sz="2800" dirty="0">
                <a:latin typeface="Arial" panose="020B0604020202020204" pitchFamily="34" charset="0"/>
                <a:cs typeface="Arial" panose="020B0604020202020204" pitchFamily="34" charset="0"/>
              </a:rPr>
              <a:t>El patrón de diseño Proxy es un patrón de diseño estructural que permite que un objeto represente o sustituya a otro objeto. Le permite proporcionar un marcador de posición para otro objeto. El patrón de diseño Proxy proporciona un nivel adicional de direccionamiento indirecto para el acceso distribuido, controlado e inteligente. También conocido como patrón de diseño sustituto o marcador de posición, puede usarlo para ocultar la información del objeto original.</a:t>
            </a:r>
          </a:p>
        </p:txBody>
      </p:sp>
    </p:spTree>
    <p:extLst>
      <p:ext uri="{BB962C8B-B14F-4D97-AF65-F5344CB8AC3E}">
        <p14:creationId xmlns:p14="http://schemas.microsoft.com/office/powerpoint/2010/main" val="4229555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PROXY</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1" y="2195281"/>
            <a:ext cx="10198741" cy="4369292"/>
          </a:xfrm>
        </p:spPr>
        <p:txBody>
          <a:bodyPr>
            <a:normAutofit/>
          </a:bodyPr>
          <a:lstStyle/>
          <a:p>
            <a:r>
              <a:rPr lang="es-419" sz="2800" dirty="0">
                <a:latin typeface="Arial" panose="020B0604020202020204" pitchFamily="34" charset="0"/>
                <a:cs typeface="Arial" panose="020B0604020202020204" pitchFamily="34" charset="0"/>
              </a:rPr>
              <a:t>Para comprender cómo funciona el patrón Proxy, considere que desea transmitir un mensaje a alguien con quien no puede hablar directamente. Para transmitir el mensaje, acude a una tercera persona con acceso a la segunda persona. Le dices tu mensaje a la tercera persona, y él se lo transmite a la segunda persona. Entonces, la tercera persona que transmite el mensaje actúa como representante de la segunda persona y tiene la oportunidad de filtrar su mensaje antes de transmitirlo sin que usted lo sepa.</a:t>
            </a:r>
          </a:p>
        </p:txBody>
      </p:sp>
    </p:spTree>
    <p:extLst>
      <p:ext uri="{BB962C8B-B14F-4D97-AF65-F5344CB8AC3E}">
        <p14:creationId xmlns:p14="http://schemas.microsoft.com/office/powerpoint/2010/main" val="37804247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PROXY</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1" y="2195281"/>
            <a:ext cx="10198741" cy="4369292"/>
          </a:xfrm>
        </p:spPr>
        <p:txBody>
          <a:bodyPr>
            <a:normAutofit/>
          </a:bodyPr>
          <a:lstStyle/>
          <a:p>
            <a:r>
              <a:rPr lang="es-419" sz="2800" dirty="0">
                <a:latin typeface="Arial" panose="020B0604020202020204" pitchFamily="34" charset="0"/>
                <a:cs typeface="Arial" panose="020B0604020202020204" pitchFamily="34" charset="0"/>
              </a:rPr>
              <a:t>Para comprender cómo funciona el patrón Proxy, considere que desea transmitir un mensaje a alguien con quien no puede hablar directamente.</a:t>
            </a:r>
          </a:p>
          <a:p>
            <a:r>
              <a:rPr lang="es-419" sz="2800" dirty="0">
                <a:latin typeface="Arial" panose="020B0604020202020204" pitchFamily="34" charset="0"/>
                <a:cs typeface="Arial" panose="020B0604020202020204" pitchFamily="34" charset="0"/>
              </a:rPr>
              <a:t> Para transmitir el mensaje, acude a una tercera persona con acceso a la segunda persona. </a:t>
            </a:r>
          </a:p>
          <a:p>
            <a:r>
              <a:rPr lang="es-419" sz="2800" dirty="0">
                <a:latin typeface="Arial" panose="020B0604020202020204" pitchFamily="34" charset="0"/>
                <a:cs typeface="Arial" panose="020B0604020202020204" pitchFamily="34" charset="0"/>
              </a:rPr>
              <a:t>Le dices tu mensaje a la tercera persona, y él se lo transmite a la segunda persona. </a:t>
            </a:r>
          </a:p>
        </p:txBody>
      </p:sp>
    </p:spTree>
    <p:extLst>
      <p:ext uri="{BB962C8B-B14F-4D97-AF65-F5344CB8AC3E}">
        <p14:creationId xmlns:p14="http://schemas.microsoft.com/office/powerpoint/2010/main" val="3934512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PROXY</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1" y="2195281"/>
            <a:ext cx="10198741" cy="4369292"/>
          </a:xfrm>
        </p:spPr>
        <p:txBody>
          <a:bodyPr>
            <a:normAutofit/>
          </a:bodyPr>
          <a:lstStyle/>
          <a:p>
            <a:r>
              <a:rPr lang="es-419" sz="2800" dirty="0">
                <a:latin typeface="Arial" panose="020B0604020202020204" pitchFamily="34" charset="0"/>
                <a:cs typeface="Arial" panose="020B0604020202020204" pitchFamily="34" charset="0"/>
              </a:rPr>
              <a:t>Entonces, la tercera persona que transmite el mensaje actúa como representante de la segunda persona y tiene la oportunidad de filtrar su mensaje antes de transmitirlo sin que usted lo sepa.</a:t>
            </a:r>
          </a:p>
          <a:p>
            <a:r>
              <a:rPr lang="es-419" sz="2800" dirty="0">
                <a:latin typeface="Arial" panose="020B0604020202020204" pitchFamily="34" charset="0"/>
                <a:cs typeface="Arial" panose="020B0604020202020204" pitchFamily="34" charset="0"/>
              </a:rPr>
              <a:t>El patrón de diseño Proxy funciona de la misma manera. Cuando un cliente solicita un servicio, oculta el objeto real y se adelanta para proporcionar el servicio solicitado en nombre del objeto real.</a:t>
            </a:r>
          </a:p>
        </p:txBody>
      </p:sp>
    </p:spTree>
    <p:extLst>
      <p:ext uri="{BB962C8B-B14F-4D97-AF65-F5344CB8AC3E}">
        <p14:creationId xmlns:p14="http://schemas.microsoft.com/office/powerpoint/2010/main" val="767724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PROXY</a:t>
            </a:r>
            <a:endParaRPr lang="es-419" sz="4400" b="1" dirty="0"/>
          </a:p>
        </p:txBody>
      </p:sp>
      <p:pic>
        <p:nvPicPr>
          <p:cNvPr id="7" name="Marcador de contenido 6">
            <a:extLst>
              <a:ext uri="{FF2B5EF4-FFF2-40B4-BE49-F238E27FC236}">
                <a16:creationId xmlns:a16="http://schemas.microsoft.com/office/drawing/2014/main" id="{0121A1A4-3A9C-AA85-E754-A6AF71E80593}"/>
              </a:ext>
            </a:extLst>
          </p:cNvPr>
          <p:cNvPicPr>
            <a:picLocks noGrp="1" noChangeAspect="1"/>
          </p:cNvPicPr>
          <p:nvPr>
            <p:ph idx="1"/>
          </p:nvPr>
        </p:nvPicPr>
        <p:blipFill rotWithShape="1">
          <a:blip r:embed="rId2"/>
          <a:srcRect l="15403" t="17328" r="30655" b="5972"/>
          <a:stretch/>
        </p:blipFill>
        <p:spPr>
          <a:xfrm>
            <a:off x="3422917" y="1491176"/>
            <a:ext cx="6508874" cy="5203418"/>
          </a:xfrm>
        </p:spPr>
      </p:pic>
    </p:spTree>
    <p:extLst>
      <p:ext uri="{BB962C8B-B14F-4D97-AF65-F5344CB8AC3E}">
        <p14:creationId xmlns:p14="http://schemas.microsoft.com/office/powerpoint/2010/main" val="276634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Relaciones entre objetos</a:t>
            </a:r>
            <a:br>
              <a:rPr lang="es-419" b="1" dirty="0"/>
            </a:br>
            <a:r>
              <a:rPr lang="es-419" sz="3600" b="0" i="0" u="none" strike="noStrike" baseline="0" dirty="0">
                <a:solidFill>
                  <a:srgbClr val="444444"/>
                </a:solidFill>
                <a:latin typeface="PTSans-Regular"/>
              </a:rPr>
              <a:t>Composición</a:t>
            </a: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rm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Composición en UML. La universidad consta de departamentos. La composición es un tipo específico de agregación en la que un objeto se compone de una o más instancias del otro. La diferencia entre ésta y otras relaciones está en que el componente sólo puede existir como parte del contenedor. En UML, la relación de composición se representa igual que la de agregación, pero con un diamante relleno en la base de la flecha. </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M</a:t>
            </a:r>
            <a:r>
              <a:rPr lang="es-419" sz="2000" b="0" i="0" u="none" strike="noStrike" baseline="0" dirty="0">
                <a:solidFill>
                  <a:srgbClr val="444444"/>
                </a:solidFill>
                <a:latin typeface="Verdana" panose="020B0604030504040204" pitchFamily="34" charset="0"/>
                <a:ea typeface="Verdana" panose="020B0604030504040204" pitchFamily="34" charset="0"/>
              </a:rPr>
              <a:t>uchas personas utilizan a menudo el término “composición” cuando en realidad se refieren tanto a la agregación como a la composición. El ejemplo más notorio es el famoso principio “escoge composición antes que herencia”. </a:t>
            </a:r>
          </a:p>
        </p:txBody>
      </p:sp>
    </p:spTree>
    <p:extLst>
      <p:ext uri="{BB962C8B-B14F-4D97-AF65-F5344CB8AC3E}">
        <p14:creationId xmlns:p14="http://schemas.microsoft.com/office/powerpoint/2010/main" val="39574117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272955" y="2365612"/>
            <a:ext cx="11919045" cy="3777622"/>
          </a:xfrm>
        </p:spPr>
        <p:txBody>
          <a:bodyPr>
            <a:normAutofit fontScale="85000" lnSpcReduction="10000"/>
          </a:bodyPr>
          <a:lstStyle/>
          <a:p>
            <a:pPr marL="0" indent="0" algn="ctr">
              <a:buNone/>
            </a:pPr>
            <a:r>
              <a:rPr lang="es-CO" sz="11500" b="1" dirty="0">
                <a:solidFill>
                  <a:schemeClr val="bg2">
                    <a:lumMod val="50000"/>
                  </a:schemeClr>
                </a:solidFill>
              </a:rPr>
              <a:t>PATRONES COMPORTAMIENTO</a:t>
            </a:r>
            <a:endParaRPr lang="es-419" sz="11500" b="1" dirty="0">
              <a:solidFill>
                <a:schemeClr val="bg2">
                  <a:lumMod val="50000"/>
                </a:schemeClr>
              </a:solidFill>
            </a:endParaRPr>
          </a:p>
        </p:txBody>
      </p:sp>
    </p:spTree>
    <p:extLst>
      <p:ext uri="{BB962C8B-B14F-4D97-AF65-F5344CB8AC3E}">
        <p14:creationId xmlns:p14="http://schemas.microsoft.com/office/powerpoint/2010/main" val="13300080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10508207" cy="3777622"/>
          </a:xfrm>
        </p:spPr>
        <p:txBody>
          <a:bodyPr>
            <a:normAutofit fontScale="92500"/>
          </a:bodyPr>
          <a:lstStyle/>
          <a:p>
            <a:pPr marL="0" indent="0" algn="ctr">
              <a:buNone/>
            </a:pPr>
            <a:r>
              <a:rPr lang="es-CO" sz="11500" b="1" dirty="0">
                <a:solidFill>
                  <a:schemeClr val="bg2">
                    <a:lumMod val="50000"/>
                  </a:schemeClr>
                </a:solidFill>
              </a:rPr>
              <a:t>CHAIN OF RESPONSABILITY</a:t>
            </a:r>
          </a:p>
        </p:txBody>
      </p:sp>
    </p:spTree>
    <p:extLst>
      <p:ext uri="{BB962C8B-B14F-4D97-AF65-F5344CB8AC3E}">
        <p14:creationId xmlns:p14="http://schemas.microsoft.com/office/powerpoint/2010/main" val="33254181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537427" cy="928634"/>
          </a:xfrm>
        </p:spPr>
        <p:txBody>
          <a:bodyPr>
            <a:normAutofit/>
          </a:bodyPr>
          <a:lstStyle/>
          <a:p>
            <a:r>
              <a:rPr lang="es-CO" b="1" dirty="0"/>
              <a:t>CHAIN OF RESPONSABILITY</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a:bodyPr>
          <a:lstStyle/>
          <a:p>
            <a:r>
              <a:rPr lang="es-419" sz="2800" dirty="0">
                <a:latin typeface="Arial" panose="020B0604020202020204" pitchFamily="34" charset="0"/>
                <a:cs typeface="Arial" panose="020B0604020202020204" pitchFamily="34" charset="0"/>
              </a:rPr>
              <a:t>El patrón de diseño de Cadena de responsabilidad es un patrón de diseño de comportamiento que permite que un objeto envíe una solicitud a una cadena de otros objetos para encontrar el objeto que mejor puede manejar la solicitud. Puede agregar fácilmente nuevos controladores a la cadena sin modificar el código existente.</a:t>
            </a:r>
          </a:p>
        </p:txBody>
      </p:sp>
    </p:spTree>
    <p:extLst>
      <p:ext uri="{BB962C8B-B14F-4D97-AF65-F5344CB8AC3E}">
        <p14:creationId xmlns:p14="http://schemas.microsoft.com/office/powerpoint/2010/main" val="7067210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373654" cy="928634"/>
          </a:xfrm>
        </p:spPr>
        <p:txBody>
          <a:bodyPr>
            <a:normAutofit/>
          </a:bodyPr>
          <a:lstStyle/>
          <a:p>
            <a:r>
              <a:rPr lang="es-CO" b="1" dirty="0"/>
              <a:t>CHAIN OF RESPONSABILITY</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a:bodyPr>
          <a:lstStyle/>
          <a:p>
            <a:r>
              <a:rPr lang="es-419" sz="2800" dirty="0">
                <a:latin typeface="Arial" panose="020B0604020202020204" pitchFamily="34" charset="0"/>
                <a:cs typeface="Arial" panose="020B0604020202020204" pitchFamily="34" charset="0"/>
              </a:rPr>
              <a:t>El proceso continuo de buscar una solución a un problema hasta encontrarla es precisamente por lo que el diseño de la Cadena de Responsabilidad es tan conocido. Es un enfoque sistemático para encontrar respuestas a un problema específico mediante la exploración de varias opciones.</a:t>
            </a:r>
          </a:p>
        </p:txBody>
      </p:sp>
    </p:spTree>
    <p:extLst>
      <p:ext uri="{BB962C8B-B14F-4D97-AF65-F5344CB8AC3E}">
        <p14:creationId xmlns:p14="http://schemas.microsoft.com/office/powerpoint/2010/main" val="21260333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933212" cy="928634"/>
          </a:xfrm>
        </p:spPr>
        <p:txBody>
          <a:bodyPr>
            <a:normAutofit/>
          </a:bodyPr>
          <a:lstStyle/>
          <a:p>
            <a:r>
              <a:rPr lang="es-CO" b="1" dirty="0"/>
              <a:t>CHAIN OF RESPONSABILITY</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1" y="2195281"/>
            <a:ext cx="10198741" cy="4369292"/>
          </a:xfrm>
        </p:spPr>
        <p:txBody>
          <a:bodyPr>
            <a:normAutofit/>
          </a:bodyPr>
          <a:lstStyle/>
          <a:p>
            <a:r>
              <a:rPr lang="es-419" sz="2800" dirty="0">
                <a:latin typeface="Arial" panose="020B0604020202020204" pitchFamily="34" charset="0"/>
                <a:cs typeface="Arial" panose="020B0604020202020204" pitchFamily="34" charset="0"/>
              </a:rPr>
              <a:t>El patrón de diseño de la Cadena de responsabilidad describe la conexión entre una serie de componentes secuenciales. Es un patrón de diseño de comportamiento que permite la transmisión de solicitudes a una cadena de controladores potenciales. El programa se interrumpe después de que uno de estos controladores proporcione la solución de la solicitud.</a:t>
            </a:r>
          </a:p>
        </p:txBody>
      </p:sp>
    </p:spTree>
    <p:extLst>
      <p:ext uri="{BB962C8B-B14F-4D97-AF65-F5344CB8AC3E}">
        <p14:creationId xmlns:p14="http://schemas.microsoft.com/office/powerpoint/2010/main" val="30820673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455541" cy="928634"/>
          </a:xfrm>
        </p:spPr>
        <p:txBody>
          <a:bodyPr>
            <a:normAutofit/>
          </a:bodyPr>
          <a:lstStyle/>
          <a:p>
            <a:r>
              <a:rPr lang="es-CO" b="1" dirty="0"/>
              <a:t>CHAIN OF RESPONSABILITY</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1" y="2195281"/>
            <a:ext cx="10198741" cy="4369292"/>
          </a:xfrm>
        </p:spPr>
        <p:txBody>
          <a:bodyPr>
            <a:normAutofit lnSpcReduction="10000"/>
          </a:bodyPr>
          <a:lstStyle/>
          <a:p>
            <a:r>
              <a:rPr lang="es-419" sz="2800" dirty="0">
                <a:latin typeface="Arial" panose="020B0604020202020204" pitchFamily="34" charset="0"/>
                <a:cs typeface="Arial" panose="020B0604020202020204" pitchFamily="34" charset="0"/>
              </a:rPr>
              <a:t>Este patrón de diseño permite que un objeto envíe una solicitud a la cadena de objetos. Luego, la cadena intenta manejar la solicitud. Esto sucede sucesivamente a medida que cada componente que recibe la solicitud intenta manejarla. </a:t>
            </a:r>
          </a:p>
          <a:p>
            <a:r>
              <a:rPr lang="es-419" sz="2800" dirty="0">
                <a:latin typeface="Arial" panose="020B0604020202020204" pitchFamily="34" charset="0"/>
                <a:cs typeface="Arial" panose="020B0604020202020204" pitchFamily="34" charset="0"/>
              </a:rPr>
              <a:t>Si falla, pasa la responsabilidad al siguiente objeto de la cadena. Nuevamente, no examina si el objeto posterior puede manejar la solicitud; en cambio, simplemente transfiere la solicitud al objeto subsiguiente sin tener eso en cuenta.</a:t>
            </a:r>
          </a:p>
        </p:txBody>
      </p:sp>
    </p:spTree>
    <p:extLst>
      <p:ext uri="{BB962C8B-B14F-4D97-AF65-F5344CB8AC3E}">
        <p14:creationId xmlns:p14="http://schemas.microsoft.com/office/powerpoint/2010/main" val="31614758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373654" cy="928634"/>
          </a:xfrm>
        </p:spPr>
        <p:txBody>
          <a:bodyPr>
            <a:normAutofit/>
          </a:bodyPr>
          <a:lstStyle/>
          <a:p>
            <a:r>
              <a:rPr lang="es-CO" b="1" dirty="0"/>
              <a:t>CHAIN OF RESPONSABILITY</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1" y="2195281"/>
            <a:ext cx="10198741" cy="4369292"/>
          </a:xfrm>
        </p:spPr>
        <p:txBody>
          <a:bodyPr>
            <a:normAutofit/>
          </a:bodyPr>
          <a:lstStyle/>
          <a:p>
            <a:r>
              <a:rPr lang="es-419" sz="2800" dirty="0">
                <a:latin typeface="Arial" panose="020B0604020202020204" pitchFamily="34" charset="0"/>
                <a:cs typeface="Arial" panose="020B0604020202020204" pitchFamily="34" charset="0"/>
              </a:rPr>
              <a:t>Se podría decir que depende de convertir comportamientos específicos en objetos independientes llamados controladores. Luego, las solicitudes y su contenido pueden viajar como argumentos hasta el siguiente controlador sin usar una clase de remitente y un conjunto de clases de destinatarios particulares.</a:t>
            </a:r>
          </a:p>
        </p:txBody>
      </p:sp>
    </p:spTree>
    <p:extLst>
      <p:ext uri="{BB962C8B-B14F-4D97-AF65-F5344CB8AC3E}">
        <p14:creationId xmlns:p14="http://schemas.microsoft.com/office/powerpoint/2010/main" val="19919070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a:xfrm>
            <a:off x="2606993" y="342757"/>
            <a:ext cx="8911687" cy="1280890"/>
          </a:xfrm>
        </p:spPr>
        <p:txBody>
          <a:bodyPr>
            <a:noAutofit/>
          </a:bodyPr>
          <a:lstStyle/>
          <a:p>
            <a:pPr algn="ctr"/>
            <a:r>
              <a:rPr lang="es-CO" sz="4400" b="1" dirty="0"/>
              <a:t>CHAIN OF RESPONSABILITY</a:t>
            </a:r>
            <a:endParaRPr lang="es-419" sz="4400" b="1" dirty="0"/>
          </a:p>
        </p:txBody>
      </p:sp>
      <p:pic>
        <p:nvPicPr>
          <p:cNvPr id="8" name="Marcador de contenido 7">
            <a:extLst>
              <a:ext uri="{FF2B5EF4-FFF2-40B4-BE49-F238E27FC236}">
                <a16:creationId xmlns:a16="http://schemas.microsoft.com/office/drawing/2014/main" id="{7B7EDD13-D8E1-24F9-92FB-A9289A4611B6}"/>
              </a:ext>
            </a:extLst>
          </p:cNvPr>
          <p:cNvPicPr>
            <a:picLocks noGrp="1" noChangeAspect="1"/>
          </p:cNvPicPr>
          <p:nvPr>
            <p:ph idx="1"/>
          </p:nvPr>
        </p:nvPicPr>
        <p:blipFill rotWithShape="1">
          <a:blip r:embed="rId2"/>
          <a:srcRect l="26360" t="19274" r="31773" b="5632"/>
          <a:stretch/>
        </p:blipFill>
        <p:spPr>
          <a:xfrm>
            <a:off x="3995224" y="1322362"/>
            <a:ext cx="5359791" cy="5359791"/>
          </a:xfrm>
          <a:prstGeom prst="rect">
            <a:avLst/>
          </a:prstGeom>
        </p:spPr>
      </p:pic>
    </p:spTree>
    <p:extLst>
      <p:ext uri="{BB962C8B-B14F-4D97-AF65-F5344CB8AC3E}">
        <p14:creationId xmlns:p14="http://schemas.microsoft.com/office/powerpoint/2010/main" val="30295663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10508207" cy="3777622"/>
          </a:xfrm>
        </p:spPr>
        <p:txBody>
          <a:bodyPr>
            <a:normAutofit/>
          </a:bodyPr>
          <a:lstStyle/>
          <a:p>
            <a:pPr marL="0" indent="0" algn="ctr">
              <a:buNone/>
            </a:pPr>
            <a:r>
              <a:rPr lang="es-CO" sz="11500" b="1" dirty="0">
                <a:solidFill>
                  <a:schemeClr val="bg2">
                    <a:lumMod val="50000"/>
                  </a:schemeClr>
                </a:solidFill>
              </a:rPr>
              <a:t>COMMAND</a:t>
            </a:r>
          </a:p>
        </p:txBody>
      </p:sp>
    </p:spTree>
    <p:extLst>
      <p:ext uri="{BB962C8B-B14F-4D97-AF65-F5344CB8AC3E}">
        <p14:creationId xmlns:p14="http://schemas.microsoft.com/office/powerpoint/2010/main" val="34233560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537427" cy="928634"/>
          </a:xfrm>
        </p:spPr>
        <p:txBody>
          <a:bodyPr>
            <a:normAutofit/>
          </a:bodyPr>
          <a:lstStyle/>
          <a:p>
            <a:r>
              <a:rPr lang="es-CO" b="1" dirty="0"/>
              <a:t>COMMAND</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a:bodyPr>
          <a:lstStyle/>
          <a:p>
            <a:r>
              <a:rPr lang="es-419" sz="2800" dirty="0">
                <a:latin typeface="Arial" panose="020B0604020202020204" pitchFamily="34" charset="0"/>
                <a:cs typeface="Arial" panose="020B0604020202020204" pitchFamily="34" charset="0"/>
              </a:rPr>
              <a:t>En ingeniería de software, el patrón de diseño </a:t>
            </a:r>
            <a:r>
              <a:rPr lang="es-419" sz="2800" dirty="0" err="1">
                <a:latin typeface="Arial" panose="020B0604020202020204" pitchFamily="34" charset="0"/>
                <a:cs typeface="Arial" panose="020B0604020202020204" pitchFamily="34" charset="0"/>
              </a:rPr>
              <a:t>Command</a:t>
            </a:r>
            <a:r>
              <a:rPr lang="es-419" sz="2800" dirty="0">
                <a:latin typeface="Arial" panose="020B0604020202020204" pitchFamily="34" charset="0"/>
                <a:cs typeface="Arial" panose="020B0604020202020204" pitchFamily="34" charset="0"/>
              </a:rPr>
              <a:t> es un patrón de diseño de comportamiento que encapsula una solicitud como un objeto, lo que permite la parametrización de clientes con diferentes solicitudes y proporciona un registro histórico de solicitudes. También permite la reversión de solicitudes.</a:t>
            </a:r>
          </a:p>
        </p:txBody>
      </p:sp>
    </p:spTree>
    <p:extLst>
      <p:ext uri="{BB962C8B-B14F-4D97-AF65-F5344CB8AC3E}">
        <p14:creationId xmlns:p14="http://schemas.microsoft.com/office/powerpoint/2010/main" val="2130959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INTRODUCCIÓN A LOS PATRONES</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rmAutofit fontScale="92500" lnSpcReduction="20000"/>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¿Qué es un patrón de diseño?</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Los patrones de diseño son soluciones habituales a problemas que ocurren con frecuencia en el diseño de software. Son como planos prefabricados que se pueden personalizar para resolver un problema de diseño recurrente en tu código.</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No se puede elegir un patrón y copiarlo en el programa como si se tratara de funciones o bibliotecas ya preparadas. El patrón no es una porción específica de código, sino un concepto general para resolver un problema particular. Puedes seguir los detalles del patrón e implementar una solución que encaje con las realidades de tu propio programa.</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A menudo los patrones se confunden con algoritmos porque ambos conceptos describen soluciones típicas a problemas conocidos. Mientras que un algoritmo siempre define un grupo claro de acciones para lograr un objetivo, un patrón es una descripción de más alto nivel de una solución. El código del mismo patrón aplicado a dos programas distintos puede ser diferente.</a:t>
            </a:r>
          </a:p>
        </p:txBody>
      </p:sp>
    </p:spTree>
    <p:extLst>
      <p:ext uri="{BB962C8B-B14F-4D97-AF65-F5344CB8AC3E}">
        <p14:creationId xmlns:p14="http://schemas.microsoft.com/office/powerpoint/2010/main" val="42615443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373654" cy="928634"/>
          </a:xfrm>
        </p:spPr>
        <p:txBody>
          <a:bodyPr>
            <a:normAutofit/>
          </a:bodyPr>
          <a:lstStyle/>
          <a:p>
            <a:r>
              <a:rPr lang="es-CO" b="1" dirty="0"/>
              <a:t>COMMAND</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a:bodyPr>
          <a:lstStyle/>
          <a:p>
            <a:r>
              <a:rPr lang="es-419" sz="2800" dirty="0">
                <a:latin typeface="Arial" panose="020B0604020202020204" pitchFamily="34" charset="0"/>
                <a:cs typeface="Arial" panose="020B0604020202020204" pitchFamily="34" charset="0"/>
              </a:rPr>
              <a:t>El patrón de diseño de comando es un patrón de diseño de comportamiento que encapsula una solicitud como un objeto y le permite parametrizar otros objetos con solicitudes, colas o registros. Cada vez que un cliente solicita, se encapsula como un objeto y se pasa al objeto invocador.</a:t>
            </a:r>
          </a:p>
        </p:txBody>
      </p:sp>
    </p:spTree>
    <p:extLst>
      <p:ext uri="{BB962C8B-B14F-4D97-AF65-F5344CB8AC3E}">
        <p14:creationId xmlns:p14="http://schemas.microsoft.com/office/powerpoint/2010/main" val="2118375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933212" cy="928634"/>
          </a:xfrm>
        </p:spPr>
        <p:txBody>
          <a:bodyPr>
            <a:normAutofit/>
          </a:bodyPr>
          <a:lstStyle/>
          <a:p>
            <a:r>
              <a:rPr lang="es-CO" b="1" dirty="0"/>
              <a:t>COMMAND</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1" y="2195281"/>
            <a:ext cx="10198741" cy="4369292"/>
          </a:xfrm>
        </p:spPr>
        <p:txBody>
          <a:bodyPr>
            <a:normAutofit/>
          </a:bodyPr>
          <a:lstStyle/>
          <a:p>
            <a:r>
              <a:rPr lang="es-419" sz="2800" dirty="0">
                <a:latin typeface="Arial" panose="020B0604020202020204" pitchFamily="34" charset="0"/>
                <a:cs typeface="Arial" panose="020B0604020202020204" pitchFamily="34" charset="0"/>
              </a:rPr>
              <a:t>El invocador luego busca el objeto apropiado para manejar el comando y lo pasa al objeto correspondiente que puede ejecutarlo. El objeto, denominado Comando, contiene toda la información necesaria para realizar una acción o desencadenar un evento, como el nombre del método, el propietario del método y los argumentos para los parámetros del método.</a:t>
            </a:r>
          </a:p>
        </p:txBody>
      </p:sp>
    </p:spTree>
    <p:extLst>
      <p:ext uri="{BB962C8B-B14F-4D97-AF65-F5344CB8AC3E}">
        <p14:creationId xmlns:p14="http://schemas.microsoft.com/office/powerpoint/2010/main" val="23250489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a:xfrm>
            <a:off x="2606993" y="342757"/>
            <a:ext cx="8911687" cy="1280890"/>
          </a:xfrm>
        </p:spPr>
        <p:txBody>
          <a:bodyPr>
            <a:noAutofit/>
          </a:bodyPr>
          <a:lstStyle/>
          <a:p>
            <a:pPr algn="ctr"/>
            <a:r>
              <a:rPr lang="es-CO" sz="4400" b="1" dirty="0"/>
              <a:t>COMMAND</a:t>
            </a:r>
            <a:endParaRPr lang="es-419" sz="4400" b="1" dirty="0"/>
          </a:p>
        </p:txBody>
      </p:sp>
      <p:pic>
        <p:nvPicPr>
          <p:cNvPr id="9" name="Marcador de contenido 8">
            <a:extLst>
              <a:ext uri="{FF2B5EF4-FFF2-40B4-BE49-F238E27FC236}">
                <a16:creationId xmlns:a16="http://schemas.microsoft.com/office/drawing/2014/main" id="{06B6131A-1903-E351-F40F-0FFB9C719508}"/>
              </a:ext>
            </a:extLst>
          </p:cNvPr>
          <p:cNvPicPr>
            <a:picLocks noGrp="1" noChangeAspect="1"/>
          </p:cNvPicPr>
          <p:nvPr>
            <p:ph idx="1"/>
          </p:nvPr>
        </p:nvPicPr>
        <p:blipFill rotWithShape="1">
          <a:blip r:embed="rId2"/>
          <a:srcRect l="20708" t="16879" r="27167" b="21313"/>
          <a:stretch/>
        </p:blipFill>
        <p:spPr>
          <a:xfrm>
            <a:off x="2930769" y="1253092"/>
            <a:ext cx="7999827" cy="5333219"/>
          </a:xfrm>
        </p:spPr>
      </p:pic>
    </p:spTree>
    <p:extLst>
      <p:ext uri="{BB962C8B-B14F-4D97-AF65-F5344CB8AC3E}">
        <p14:creationId xmlns:p14="http://schemas.microsoft.com/office/powerpoint/2010/main" val="23226424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10508207" cy="3777622"/>
          </a:xfrm>
        </p:spPr>
        <p:txBody>
          <a:bodyPr>
            <a:normAutofit/>
          </a:bodyPr>
          <a:lstStyle/>
          <a:p>
            <a:pPr marL="0" indent="0" algn="ctr">
              <a:buNone/>
            </a:pPr>
            <a:r>
              <a:rPr lang="es-CO" sz="11500" b="1" dirty="0">
                <a:solidFill>
                  <a:schemeClr val="bg2">
                    <a:lumMod val="50000"/>
                  </a:schemeClr>
                </a:solidFill>
              </a:rPr>
              <a:t>ITERATOR</a:t>
            </a:r>
          </a:p>
        </p:txBody>
      </p:sp>
    </p:spTree>
    <p:extLst>
      <p:ext uri="{BB962C8B-B14F-4D97-AF65-F5344CB8AC3E}">
        <p14:creationId xmlns:p14="http://schemas.microsoft.com/office/powerpoint/2010/main" val="37607420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537427" cy="928634"/>
          </a:xfrm>
        </p:spPr>
        <p:txBody>
          <a:bodyPr>
            <a:normAutofit/>
          </a:bodyPr>
          <a:lstStyle/>
          <a:p>
            <a:r>
              <a:rPr lang="es-CO" b="1" dirty="0"/>
              <a:t>ITERATOR</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a:bodyPr>
          <a:lstStyle/>
          <a:p>
            <a:r>
              <a:rPr lang="es-419" sz="2800" dirty="0">
                <a:latin typeface="Arial" panose="020B0604020202020204" pitchFamily="34" charset="0"/>
                <a:cs typeface="Arial" panose="020B0604020202020204" pitchFamily="34" charset="0"/>
              </a:rPr>
              <a:t>El patrón de diseño </a:t>
            </a:r>
            <a:r>
              <a:rPr lang="es-419" sz="2800" dirty="0" err="1">
                <a:latin typeface="Arial" panose="020B0604020202020204" pitchFamily="34" charset="0"/>
                <a:cs typeface="Arial" panose="020B0604020202020204" pitchFamily="34" charset="0"/>
              </a:rPr>
              <a:t>Iterator</a:t>
            </a:r>
            <a:r>
              <a:rPr lang="es-419" sz="2800" dirty="0">
                <a:latin typeface="Arial" panose="020B0604020202020204" pitchFamily="34" charset="0"/>
                <a:cs typeface="Arial" panose="020B0604020202020204" pitchFamily="34" charset="0"/>
              </a:rPr>
              <a:t> es un patrón de comportamiento que le permite definir una interfaz para acceder secuencialmente a los elementos de colecciones complejas mientras oculta su representación al cliente. Es ampliamente utilizado en el entorno de programación .NET.</a:t>
            </a:r>
          </a:p>
        </p:txBody>
      </p:sp>
    </p:spTree>
    <p:extLst>
      <p:ext uri="{BB962C8B-B14F-4D97-AF65-F5344CB8AC3E}">
        <p14:creationId xmlns:p14="http://schemas.microsoft.com/office/powerpoint/2010/main" val="36946960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373654" cy="928634"/>
          </a:xfrm>
        </p:spPr>
        <p:txBody>
          <a:bodyPr>
            <a:normAutofit/>
          </a:bodyPr>
          <a:lstStyle/>
          <a:p>
            <a:r>
              <a:rPr lang="es-CO" b="1" dirty="0"/>
              <a:t>ITERATOR</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2" y="2195281"/>
            <a:ext cx="8915400" cy="3777622"/>
          </a:xfrm>
        </p:spPr>
        <p:txBody>
          <a:bodyPr>
            <a:normAutofit/>
          </a:bodyPr>
          <a:lstStyle/>
          <a:p>
            <a:r>
              <a:rPr lang="es-419" sz="2800" dirty="0">
                <a:latin typeface="Arial" panose="020B0604020202020204" pitchFamily="34" charset="0"/>
                <a:cs typeface="Arial" panose="020B0604020202020204" pitchFamily="34" charset="0"/>
              </a:rPr>
              <a:t>El patrón de diseño </a:t>
            </a:r>
            <a:r>
              <a:rPr lang="es-419" sz="2800" dirty="0" err="1">
                <a:latin typeface="Arial" panose="020B0604020202020204" pitchFamily="34" charset="0"/>
                <a:cs typeface="Arial" panose="020B0604020202020204" pitchFamily="34" charset="0"/>
              </a:rPr>
              <a:t>Iterator</a:t>
            </a:r>
            <a:r>
              <a:rPr lang="es-419" sz="2800" dirty="0">
                <a:latin typeface="Arial" panose="020B0604020202020204" pitchFamily="34" charset="0"/>
                <a:cs typeface="Arial" panose="020B0604020202020204" pitchFamily="34" charset="0"/>
              </a:rPr>
              <a:t> es un patrón de diseño de comportamiento que le permite acceder a los elementos de una estructura de datos compleja sin exponer su lógica subyacente.</a:t>
            </a:r>
          </a:p>
        </p:txBody>
      </p:sp>
    </p:spTree>
    <p:extLst>
      <p:ext uri="{BB962C8B-B14F-4D97-AF65-F5344CB8AC3E}">
        <p14:creationId xmlns:p14="http://schemas.microsoft.com/office/powerpoint/2010/main" val="26976419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933212" cy="928634"/>
          </a:xfrm>
        </p:spPr>
        <p:txBody>
          <a:bodyPr>
            <a:normAutofit/>
          </a:bodyPr>
          <a:lstStyle/>
          <a:p>
            <a:r>
              <a:rPr lang="es-CO" b="1" dirty="0"/>
              <a:t>ITERATOR</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1" y="2195281"/>
            <a:ext cx="10198741" cy="4369292"/>
          </a:xfrm>
        </p:spPr>
        <p:txBody>
          <a:bodyPr>
            <a:normAutofit/>
          </a:bodyPr>
          <a:lstStyle/>
          <a:p>
            <a:r>
              <a:rPr lang="es-419" sz="2800" dirty="0">
                <a:latin typeface="Arial" panose="020B0604020202020204" pitchFamily="34" charset="0"/>
                <a:cs typeface="Arial" panose="020B0604020202020204" pitchFamily="34" charset="0"/>
              </a:rPr>
              <a:t>Implica que las Colecciones (que contienen múltiples objetos), como Listas, Arreglos y Diccionarios, deben brindar acceso a sus elementos sin exponer su estructura interna. Para hacerlo, crea una clase de iterador que contiene una referencia al objeto correspondiente y el iterador atraviesa su agregado para acceder a su objeto individual.</a:t>
            </a:r>
          </a:p>
        </p:txBody>
      </p:sp>
    </p:spTree>
    <p:extLst>
      <p:ext uri="{BB962C8B-B14F-4D97-AF65-F5344CB8AC3E}">
        <p14:creationId xmlns:p14="http://schemas.microsoft.com/office/powerpoint/2010/main" val="13323151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6933212" cy="928634"/>
          </a:xfrm>
        </p:spPr>
        <p:txBody>
          <a:bodyPr>
            <a:normAutofit/>
          </a:bodyPr>
          <a:lstStyle/>
          <a:p>
            <a:r>
              <a:rPr lang="es-CO" b="1" dirty="0"/>
              <a:t>ITERATOR – Cuándo usarlo?</a:t>
            </a:r>
            <a:endParaRPr lang="es-419" b="1" dirty="0"/>
          </a:p>
        </p:txBody>
      </p:sp>
      <p:sp>
        <p:nvSpPr>
          <p:cNvPr id="3" name="Marcador de contenido 2">
            <a:extLst>
              <a:ext uri="{FF2B5EF4-FFF2-40B4-BE49-F238E27FC236}">
                <a16:creationId xmlns:a16="http://schemas.microsoft.com/office/drawing/2014/main" id="{562206B0-7B73-5484-72E2-D56E7C46EA0A}"/>
              </a:ext>
            </a:extLst>
          </p:cNvPr>
          <p:cNvSpPr>
            <a:spLocks noGrp="1"/>
          </p:cNvSpPr>
          <p:nvPr>
            <p:ph idx="1"/>
          </p:nvPr>
        </p:nvSpPr>
        <p:spPr>
          <a:xfrm>
            <a:off x="937831" y="2195281"/>
            <a:ext cx="10198741" cy="4369292"/>
          </a:xfrm>
        </p:spPr>
        <p:txBody>
          <a:bodyPr>
            <a:normAutofit fontScale="92500" lnSpcReduction="10000"/>
          </a:bodyPr>
          <a:lstStyle/>
          <a:p>
            <a:r>
              <a:rPr lang="es-419" sz="2800" dirty="0">
                <a:latin typeface="Arial" panose="020B0604020202020204" pitchFamily="34" charset="0"/>
                <a:cs typeface="Arial" panose="020B0604020202020204" pitchFamily="34" charset="0"/>
              </a:rPr>
              <a:t>Cuando tiene una colección con una estructura de datos compleja, desea ocultar su complejidad a los clientes y brindarles una forma conveniente y segura de acceder a sus elementos.</a:t>
            </a:r>
          </a:p>
          <a:p>
            <a:r>
              <a:rPr lang="es-419" sz="2800" dirty="0">
                <a:latin typeface="Arial" panose="020B0604020202020204" pitchFamily="34" charset="0"/>
                <a:cs typeface="Arial" panose="020B0604020202020204" pitchFamily="34" charset="0"/>
              </a:rPr>
              <a:t>Puede utilizar un iterador cuando desee centrarse en la lógica empresarial y reducir la duplicación de código. Por ejemplo, en lugar de escribir el código transversal varias veces, puede usar un solo iterador para aumentar la capacidad de mantenimiento y hacerlo menos voluminoso.</a:t>
            </a:r>
          </a:p>
          <a:p>
            <a:r>
              <a:rPr lang="es-419" sz="2800" dirty="0">
                <a:latin typeface="Arial" panose="020B0604020202020204" pitchFamily="34" charset="0"/>
                <a:cs typeface="Arial" panose="020B0604020202020204" pitchFamily="34" charset="0"/>
              </a:rPr>
              <a:t>Puede usar el patrón </a:t>
            </a:r>
            <a:r>
              <a:rPr lang="es-419" sz="2800" dirty="0" err="1">
                <a:latin typeface="Arial" panose="020B0604020202020204" pitchFamily="34" charset="0"/>
                <a:cs typeface="Arial" panose="020B0604020202020204" pitchFamily="34" charset="0"/>
              </a:rPr>
              <a:t>Iterator</a:t>
            </a:r>
            <a:r>
              <a:rPr lang="es-419" sz="2800" dirty="0">
                <a:latin typeface="Arial" panose="020B0604020202020204" pitchFamily="34" charset="0"/>
                <a:cs typeface="Arial" panose="020B0604020202020204" pitchFamily="34" charset="0"/>
              </a:rPr>
              <a:t> cuando su código necesita iterar a través de diferentes estructuras de datos o su tipo es desconocido de antemano.</a:t>
            </a:r>
          </a:p>
          <a:p>
            <a:endParaRPr lang="es-419"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0468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a:xfrm>
            <a:off x="2606993" y="342757"/>
            <a:ext cx="8911687" cy="1280890"/>
          </a:xfrm>
        </p:spPr>
        <p:txBody>
          <a:bodyPr>
            <a:noAutofit/>
          </a:bodyPr>
          <a:lstStyle/>
          <a:p>
            <a:pPr algn="ctr"/>
            <a:r>
              <a:rPr lang="es-CO" sz="4400" b="1" dirty="0"/>
              <a:t>ITERATOR</a:t>
            </a:r>
            <a:endParaRPr lang="es-419" sz="4400" b="1" dirty="0"/>
          </a:p>
        </p:txBody>
      </p:sp>
      <p:pic>
        <p:nvPicPr>
          <p:cNvPr id="6" name="Marcador de contenido 5">
            <a:extLst>
              <a:ext uri="{FF2B5EF4-FFF2-40B4-BE49-F238E27FC236}">
                <a16:creationId xmlns:a16="http://schemas.microsoft.com/office/drawing/2014/main" id="{0CF6102F-CF02-1A6A-DBF8-560E96ECDDBE}"/>
              </a:ext>
            </a:extLst>
          </p:cNvPr>
          <p:cNvPicPr>
            <a:picLocks noGrp="1" noChangeAspect="1"/>
          </p:cNvPicPr>
          <p:nvPr>
            <p:ph idx="1"/>
          </p:nvPr>
        </p:nvPicPr>
        <p:blipFill rotWithShape="1">
          <a:blip r:embed="rId2"/>
          <a:srcRect l="20958" t="15483" r="26708" b="10050"/>
          <a:stretch/>
        </p:blipFill>
        <p:spPr>
          <a:xfrm>
            <a:off x="3291841" y="1150399"/>
            <a:ext cx="6952239" cy="5561792"/>
          </a:xfrm>
        </p:spPr>
      </p:pic>
    </p:spTree>
    <p:extLst>
      <p:ext uri="{BB962C8B-B14F-4D97-AF65-F5344CB8AC3E}">
        <p14:creationId xmlns:p14="http://schemas.microsoft.com/office/powerpoint/2010/main" val="25032756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pPr marL="0" indent="0" algn="ctr">
              <a:buNone/>
            </a:pPr>
            <a:r>
              <a:rPr lang="es-CO" sz="11500" b="1" dirty="0">
                <a:solidFill>
                  <a:schemeClr val="bg2">
                    <a:lumMod val="50000"/>
                  </a:schemeClr>
                </a:solidFill>
              </a:rPr>
              <a:t>MEDIATOR</a:t>
            </a:r>
            <a:endParaRPr lang="es-419" sz="11500" b="1" dirty="0">
              <a:solidFill>
                <a:schemeClr val="bg2">
                  <a:lumMod val="50000"/>
                </a:schemeClr>
              </a:solidFill>
            </a:endParaRPr>
          </a:p>
        </p:txBody>
      </p:sp>
    </p:spTree>
    <p:extLst>
      <p:ext uri="{BB962C8B-B14F-4D97-AF65-F5344CB8AC3E}">
        <p14:creationId xmlns:p14="http://schemas.microsoft.com/office/powerpoint/2010/main" val="270992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Clasificación de los patrones</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rmAutofit lnSpcReduction="10000"/>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Los patrones de diseño varían en su complejidad, nivel de detalle y escala de aplicabilidad al sistema completo que se diseña.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Analogía con la construcción de carreteras: puedes hacer más segura una intersección instalando semáforos o construyendo un intercambiador completo de varios niveles con pasajes subterráneos para peatones.</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Los patrones más básicos y de más bajo nivel suelen llamarse </a:t>
            </a:r>
            <a:r>
              <a:rPr lang="es-419" sz="2000" b="0" i="0" u="none" strike="noStrike" baseline="0" dirty="0" err="1">
                <a:solidFill>
                  <a:srgbClr val="444444"/>
                </a:solidFill>
                <a:latin typeface="Verdana" panose="020B0604030504040204" pitchFamily="34" charset="0"/>
                <a:ea typeface="Verdana" panose="020B0604030504040204" pitchFamily="34" charset="0"/>
              </a:rPr>
              <a:t>idioms</a:t>
            </a:r>
            <a:r>
              <a:rPr lang="es-419" sz="2000" b="0" i="0" u="none" strike="noStrike" baseline="0" dirty="0">
                <a:solidFill>
                  <a:srgbClr val="444444"/>
                </a:solidFill>
                <a:latin typeface="Verdana" panose="020B0604030504040204" pitchFamily="34" charset="0"/>
                <a:ea typeface="Verdana" panose="020B0604030504040204" pitchFamily="34" charset="0"/>
              </a:rPr>
              <a:t>. Normalmente se aplican a un único lenguaje de programación.</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Los patrones más universales y de más alto nivel son los patrones de arquitectura. Los desarrolladores pueden implementar estos patrones prácticamente en cualquier lenguaje. Al contrario que otros patrones, pueden utilizarse para diseñar la arquitectura de una aplicación completa.</a:t>
            </a:r>
          </a:p>
        </p:txBody>
      </p:sp>
    </p:spTree>
    <p:extLst>
      <p:ext uri="{BB962C8B-B14F-4D97-AF65-F5344CB8AC3E}">
        <p14:creationId xmlns:p14="http://schemas.microsoft.com/office/powerpoint/2010/main" val="32672420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MEDIATOR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615333" y="1886864"/>
            <a:ext cx="10961334"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 Mediador es un patrón de diseño de comportamiento que permite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un acoplamiento débil entre objetos al encapsular cómo interactúan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estos objetos.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Esto elimina la necesidad de que estos objetos se comuniquen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directamente entre sí, lo que reduce la complejidad general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del sistema. </a:t>
            </a:r>
            <a:endParaRPr lang="es-ES" altLang="es-419" sz="2100" dirty="0">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419"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60435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MEDIATOR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820049" y="1924871"/>
            <a:ext cx="9959458"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Mediator es un patrón de diseño de comportamiento que te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permite reducir las dependencias caóticas entre objetos. El</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patrón restringe las comunicaciones directas entre los objetos,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forzándolos a colaborar únicamente a través de un objeto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mediador </a:t>
            </a:r>
            <a:endParaRPr lang="es-ES" altLang="es-419" sz="2100" dirty="0">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419"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58672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MEDIATOR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011118" y="1678797"/>
            <a:ext cx="7692812"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1" i="0" u="none" strike="noStrike" cap="none" normalizeH="0" baseline="0" dirty="0">
                <a:ln>
                  <a:noFill/>
                </a:ln>
                <a:solidFill>
                  <a:schemeClr val="tx1"/>
                </a:solidFill>
                <a:effectLst/>
                <a:cs typeface="Arial" panose="020B0604020202020204" pitchFamily="34" charset="0"/>
              </a:rPr>
              <a:t>PROBLEMA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1"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000" dirty="0">
                <a:cs typeface="Arial" panose="020B0604020202020204" pitchFamily="34" charset="0"/>
              </a:rPr>
              <a:t>Por ejemplo, </a:t>
            </a:r>
            <a:r>
              <a:rPr kumimoji="0" lang="es-419" altLang="es-419" sz="2000" b="0" i="0" u="none" strike="noStrike" cap="none" normalizeH="0" baseline="0" dirty="0">
                <a:ln>
                  <a:noFill/>
                </a:ln>
                <a:solidFill>
                  <a:schemeClr val="tx1"/>
                </a:solidFill>
                <a:effectLst/>
                <a:cs typeface="Arial" panose="020B0604020202020204" pitchFamily="34" charset="0"/>
              </a:rPr>
              <a:t>tienes un diálogo para crear y editar perfiles de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cliente. Consiste en varios controles de formulario, como campos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de texto, casillas, botones,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0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Las relaciones entre los elementos de la interfaz de usuario pueden</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volverse caóticas cuando la aplicación crece.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Algunos de los elementos del formulario pueden interactuar</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con otros. Por ejemplo, al seleccionar la casilla “tengo un</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perro” puede aparecer un campo de texto oculto para introducir</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el nombre del perro. Otro ejemplo es el botón de envío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que tiene que validar los valores de todos los campos antes de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guardar la información.</a:t>
            </a:r>
            <a:endParaRPr kumimoji="0" lang="es-ES" altLang="es-419"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8398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MEDIATOR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011118" y="1986573"/>
            <a:ext cx="8374087"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1" i="0" u="none" strike="noStrike" cap="none" normalizeH="0" baseline="0" dirty="0">
                <a:ln>
                  <a:noFill/>
                </a:ln>
                <a:solidFill>
                  <a:schemeClr val="tx1"/>
                </a:solidFill>
                <a:effectLst/>
                <a:cs typeface="Arial" panose="020B0604020202020204" pitchFamily="34" charset="0"/>
              </a:rPr>
              <a:t>PROBLEMA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1"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Los elementos pueden tener muchas relaciones con otros elementos. Por</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eso, los cambios en algunos elementos pueden afectar a los demás.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Al implementar esta lógica directamente dentro del código de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los elementos del formulario, haces que las clases de estos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elementos sean mucho más difíciles de reutilizar en otros formularios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de la aplicación. Por ejemplo, no podrás utilizar la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clase de la casilla dentro de otro formulario porque está acoplada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al campo de texto del perro. O bien podrás utilizar todas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las clases implicadas en representar el formulario de perfil, 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no podrás usar ninguna en absoluto.</a:t>
            </a:r>
            <a:endParaRPr kumimoji="0" lang="es-ES" altLang="es-419"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51391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MEDIATOR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011118" y="2294349"/>
            <a:ext cx="7479612"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1" i="0" u="none" strike="noStrike" cap="none" normalizeH="0" baseline="0" dirty="0">
                <a:ln>
                  <a:noFill/>
                </a:ln>
                <a:solidFill>
                  <a:schemeClr val="tx1"/>
                </a:solidFill>
                <a:effectLst/>
                <a:cs typeface="Arial" panose="020B0604020202020204" pitchFamily="34" charset="0"/>
              </a:rPr>
              <a:t>SOLUCIÓN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1"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El patrón Mediator sugiere que detengas toda comunicación</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directa entre los componentes que quieres hacer independientes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entre sí. En lugar de ello, estos componentes deberán colaborar</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indirectamente, invocando un objeto mediador especial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que redireccione las llamadas a los componentes adecuados.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Como resultado, los componentes dependen únicamente de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una sola clase mediadora, en lugar de estar acoplados a decenas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000" b="0" i="0" u="none" strike="noStrike" cap="none" normalizeH="0" baseline="0" dirty="0">
                <a:ln>
                  <a:noFill/>
                </a:ln>
                <a:solidFill>
                  <a:schemeClr val="tx1"/>
                </a:solidFill>
                <a:effectLst/>
                <a:cs typeface="Arial" panose="020B0604020202020204" pitchFamily="34" charset="0"/>
              </a:rPr>
              <a:t>de sus colegas..</a:t>
            </a:r>
            <a:endParaRPr kumimoji="0" lang="es-ES" altLang="es-419"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16520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MEDIATOR</a:t>
            </a:r>
            <a:endParaRPr lang="es-419" b="1" dirty="0"/>
          </a:p>
        </p:txBody>
      </p:sp>
      <p:pic>
        <p:nvPicPr>
          <p:cNvPr id="6" name="Marcador de contenido 5">
            <a:extLst>
              <a:ext uri="{FF2B5EF4-FFF2-40B4-BE49-F238E27FC236}">
                <a16:creationId xmlns:a16="http://schemas.microsoft.com/office/drawing/2014/main" id="{AB38F426-2A09-61EE-39AE-475043923ADF}"/>
              </a:ext>
            </a:extLst>
          </p:cNvPr>
          <p:cNvPicPr>
            <a:picLocks noGrp="1" noChangeAspect="1"/>
          </p:cNvPicPr>
          <p:nvPr>
            <p:ph idx="1"/>
          </p:nvPr>
        </p:nvPicPr>
        <p:blipFill rotWithShape="1">
          <a:blip r:embed="rId2"/>
          <a:srcRect l="16422" t="28055" r="17576" b="17039"/>
          <a:stretch/>
        </p:blipFill>
        <p:spPr>
          <a:xfrm>
            <a:off x="1201001" y="1719617"/>
            <a:ext cx="9498843" cy="4442537"/>
          </a:xfrm>
        </p:spPr>
      </p:pic>
    </p:spTree>
    <p:extLst>
      <p:ext uri="{BB962C8B-B14F-4D97-AF65-F5344CB8AC3E}">
        <p14:creationId xmlns:p14="http://schemas.microsoft.com/office/powerpoint/2010/main" val="19453746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r>
              <a:rPr lang="es-CO" sz="11500" b="1" dirty="0">
                <a:solidFill>
                  <a:schemeClr val="bg2">
                    <a:lumMod val="50000"/>
                  </a:schemeClr>
                </a:solidFill>
              </a:rPr>
              <a:t>MEMENTO</a:t>
            </a:r>
            <a:endParaRPr lang="es-419" sz="11500" b="1" dirty="0">
              <a:solidFill>
                <a:schemeClr val="bg2">
                  <a:lumMod val="50000"/>
                </a:schemeClr>
              </a:solidFill>
            </a:endParaRPr>
          </a:p>
        </p:txBody>
      </p:sp>
    </p:spTree>
    <p:extLst>
      <p:ext uri="{BB962C8B-B14F-4D97-AF65-F5344CB8AC3E}">
        <p14:creationId xmlns:p14="http://schemas.microsoft.com/office/powerpoint/2010/main" val="27078322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MEMENTO</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093005" y="1925018"/>
            <a:ext cx="10900420"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 veces, en una aplicación, debe recurrir a su selección anterior,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deshacer su movimiento actual o desea restaurar el estado original.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Esto es imposible a menos que tenga una instantánea del estado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anterior.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Sin embargo, el estado interno de un objeto permanece inaccesible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la mayor parte del tiempo para preservar la encapsulación y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confiabilidad de la aplicación. La solución a este problema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 el patrón de diseño Memento.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419"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92965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MEMENTO</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161244" y="2136338"/>
            <a:ext cx="1020311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 patrón de diseño Memento crea una instantánea del estado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interno de un objeto en cualquier momento y lo hace disponible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para el acceso externo.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Un Memento es un objeto que captura el estado de otro objeto,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 Creador.</a:t>
            </a:r>
            <a:endParaRPr kumimoji="0" lang="es-ES" altLang="es-419"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20915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196049" y="246815"/>
            <a:ext cx="4850863" cy="928634"/>
          </a:xfrm>
        </p:spPr>
        <p:txBody>
          <a:bodyPr/>
          <a:lstStyle/>
          <a:p>
            <a:r>
              <a:rPr lang="es-CO" b="1" dirty="0"/>
              <a:t>MEMENTO</a:t>
            </a:r>
            <a:endParaRPr lang="es-419" b="1" dirty="0"/>
          </a:p>
        </p:txBody>
      </p:sp>
      <p:sp>
        <p:nvSpPr>
          <p:cNvPr id="3" name="Marcador de contenido 2">
            <a:extLst>
              <a:ext uri="{FF2B5EF4-FFF2-40B4-BE49-F238E27FC236}">
                <a16:creationId xmlns:a16="http://schemas.microsoft.com/office/drawing/2014/main" id="{47A68668-73D5-F1F6-AB07-9CFE700E5F3B}"/>
              </a:ext>
            </a:extLst>
          </p:cNvPr>
          <p:cNvSpPr>
            <a:spLocks noGrp="1"/>
          </p:cNvSpPr>
          <p:nvPr>
            <p:ph idx="1"/>
          </p:nvPr>
        </p:nvSpPr>
        <p:spPr/>
        <p:txBody>
          <a:bodyPr/>
          <a:lstStyle/>
          <a:p>
            <a:endParaRPr lang="es-419" dirty="0"/>
          </a:p>
        </p:txBody>
      </p:sp>
      <p:pic>
        <p:nvPicPr>
          <p:cNvPr id="6" name="Imagen 5">
            <a:extLst>
              <a:ext uri="{FF2B5EF4-FFF2-40B4-BE49-F238E27FC236}">
                <a16:creationId xmlns:a16="http://schemas.microsoft.com/office/drawing/2014/main" id="{A9FECFBC-357B-6C02-30BC-127B1805A578}"/>
              </a:ext>
            </a:extLst>
          </p:cNvPr>
          <p:cNvPicPr>
            <a:picLocks noChangeAspect="1"/>
          </p:cNvPicPr>
          <p:nvPr/>
        </p:nvPicPr>
        <p:blipFill rotWithShape="1">
          <a:blip r:embed="rId2"/>
          <a:srcRect l="10858" t="18691" r="11903" b="12220"/>
          <a:stretch/>
        </p:blipFill>
        <p:spPr>
          <a:xfrm>
            <a:off x="928046" y="753817"/>
            <a:ext cx="9416955" cy="4735773"/>
          </a:xfrm>
          <a:prstGeom prst="rect">
            <a:avLst/>
          </a:prstGeom>
        </p:spPr>
      </p:pic>
      <p:pic>
        <p:nvPicPr>
          <p:cNvPr id="5" name="Imagen 4">
            <a:extLst>
              <a:ext uri="{FF2B5EF4-FFF2-40B4-BE49-F238E27FC236}">
                <a16:creationId xmlns:a16="http://schemas.microsoft.com/office/drawing/2014/main" id="{DB93BE46-9A02-44A0-43B3-248226DA86CE}"/>
              </a:ext>
            </a:extLst>
          </p:cNvPr>
          <p:cNvPicPr>
            <a:picLocks noChangeAspect="1"/>
          </p:cNvPicPr>
          <p:nvPr/>
        </p:nvPicPr>
        <p:blipFill rotWithShape="1">
          <a:blip r:embed="rId3"/>
          <a:srcRect l="13544" t="21877" r="11455" b="17397"/>
          <a:stretch/>
        </p:blipFill>
        <p:spPr>
          <a:xfrm>
            <a:off x="1201000" y="2133601"/>
            <a:ext cx="9144001" cy="3475629"/>
          </a:xfrm>
          <a:prstGeom prst="rect">
            <a:avLst/>
          </a:prstGeom>
        </p:spPr>
      </p:pic>
    </p:spTree>
    <p:extLst>
      <p:ext uri="{BB962C8B-B14F-4D97-AF65-F5344CB8AC3E}">
        <p14:creationId xmlns:p14="http://schemas.microsoft.com/office/powerpoint/2010/main" val="67033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Clasificación de los patrones</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rm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Los patrones pueden clasificarse por su propósito.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Los tres grupos generales de patrones son</a:t>
            </a:r>
          </a:p>
          <a:p>
            <a:pPr algn="l"/>
            <a:r>
              <a:rPr lang="es-419" sz="2000" b="1" i="0" u="none" strike="noStrike" baseline="0" dirty="0">
                <a:solidFill>
                  <a:srgbClr val="444444"/>
                </a:solidFill>
                <a:latin typeface="Verdana" panose="020B0604030504040204" pitchFamily="34" charset="0"/>
                <a:ea typeface="Verdana" panose="020B0604030504040204" pitchFamily="34" charset="0"/>
              </a:rPr>
              <a:t>Los patrones creacionales: </a:t>
            </a:r>
            <a:r>
              <a:rPr lang="es-419" sz="2000" b="0" i="0" u="none" strike="noStrike" baseline="0" dirty="0">
                <a:solidFill>
                  <a:srgbClr val="444444"/>
                </a:solidFill>
                <a:latin typeface="Verdana" panose="020B0604030504040204" pitchFamily="34" charset="0"/>
                <a:ea typeface="Verdana" panose="020B0604030504040204" pitchFamily="34" charset="0"/>
              </a:rPr>
              <a:t>Proporcionan mecanismos de creación de objetos que incrementan la flexibilidad y la reutilización de código existente.</a:t>
            </a:r>
          </a:p>
          <a:p>
            <a:pPr algn="l"/>
            <a:r>
              <a:rPr lang="es-419" sz="2000" b="1" i="0" u="none" strike="noStrike" baseline="0" dirty="0">
                <a:solidFill>
                  <a:srgbClr val="444444"/>
                </a:solidFill>
                <a:latin typeface="Verdana" panose="020B0604030504040204" pitchFamily="34" charset="0"/>
                <a:ea typeface="Verdana" panose="020B0604030504040204" pitchFamily="34" charset="0"/>
              </a:rPr>
              <a:t>Los patrones estructurales:</a:t>
            </a:r>
            <a:r>
              <a:rPr lang="es-419" sz="2000" b="0" i="0" u="none" strike="noStrike" baseline="0" dirty="0">
                <a:solidFill>
                  <a:srgbClr val="444444"/>
                </a:solidFill>
                <a:latin typeface="Verdana" panose="020B0604030504040204" pitchFamily="34" charset="0"/>
                <a:ea typeface="Verdana" panose="020B0604030504040204" pitchFamily="34" charset="0"/>
              </a:rPr>
              <a:t> explican cómo ensamblar objetos y clases en estructuras más grandes a la vez que se mantiene la flexibilidad y eficiencia de la estructura.</a:t>
            </a:r>
          </a:p>
          <a:p>
            <a:pPr algn="l"/>
            <a:r>
              <a:rPr lang="es-419" sz="2000" b="1" i="0" u="none" strike="noStrike" baseline="0" dirty="0">
                <a:solidFill>
                  <a:srgbClr val="444444"/>
                </a:solidFill>
                <a:latin typeface="Verdana" panose="020B0604030504040204" pitchFamily="34" charset="0"/>
                <a:ea typeface="Verdana" panose="020B0604030504040204" pitchFamily="34" charset="0"/>
              </a:rPr>
              <a:t>Los patrones de comportamiento: </a:t>
            </a:r>
            <a:r>
              <a:rPr lang="es-419" sz="2000" b="0" i="0" u="none" strike="noStrike" baseline="0" dirty="0">
                <a:solidFill>
                  <a:srgbClr val="444444"/>
                </a:solidFill>
                <a:latin typeface="Verdana" panose="020B0604030504040204" pitchFamily="34" charset="0"/>
                <a:ea typeface="Verdana" panose="020B0604030504040204" pitchFamily="34" charset="0"/>
              </a:rPr>
              <a:t>se encargan de una comunicación efectiva y la asignación de responsabilidades entre objetos.</a:t>
            </a:r>
          </a:p>
        </p:txBody>
      </p:sp>
    </p:spTree>
    <p:extLst>
      <p:ext uri="{BB962C8B-B14F-4D97-AF65-F5344CB8AC3E}">
        <p14:creationId xmlns:p14="http://schemas.microsoft.com/office/powerpoint/2010/main" val="923466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MEMENTO</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120300" y="2101236"/>
            <a:ext cx="10443565"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1. La clase Originadora puede producir instantáneas de su propio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estado, así como restaurar su estado a partir de instantáneas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cuando lo necesita.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2. El Memento es un objeto de valor que actúa como instantánea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del estado del originador. Es práctica común hacer el memento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inmutable y pasarle los datos solo una vez, a través 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constructor</a:t>
            </a:r>
          </a:p>
        </p:txBody>
      </p:sp>
    </p:spTree>
    <p:extLst>
      <p:ext uri="{BB962C8B-B14F-4D97-AF65-F5344CB8AC3E}">
        <p14:creationId xmlns:p14="http://schemas.microsoft.com/office/powerpoint/2010/main" val="41801799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MEMENTO</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970175" y="1764312"/>
            <a:ext cx="1104308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3. La Cuidadora sabe no solo “cuándo” y “por qué” capturar el estado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 la originadora, sino también cuándo debe restaurarse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 estado.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Una cuidadora puede rastrear el historial de la originadora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almacenando una pila de mementos. Cuando la originadora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deba retroceder en el historial, la cuidadora extraerá el memento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 más arriba de la pila y lo pasará al método de restauración</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 la originadora.</a:t>
            </a:r>
          </a:p>
        </p:txBody>
      </p:sp>
    </p:spTree>
    <p:extLst>
      <p:ext uri="{BB962C8B-B14F-4D97-AF65-F5344CB8AC3E}">
        <p14:creationId xmlns:p14="http://schemas.microsoft.com/office/powerpoint/2010/main" val="32255266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MEMENTO</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970176" y="1799414"/>
            <a:ext cx="10581423"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4. En esta implementación, la clase memento se anida dentro de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la originadora. Esto permite a la originadora acceder a los campos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y métodos de la clase memento, aunque se declaren privados.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Por otro lado, la cuidadora tiene un acceso muy limitado 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los campos y métodos de la clase memento, lo que le permite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almacenar mementos en una pila pero no alterar su estado.</a:t>
            </a:r>
            <a:endParaRPr kumimoji="0" lang="es-ES" altLang="es-419"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23961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r>
              <a:rPr lang="es-CO" sz="11500" b="1" dirty="0">
                <a:solidFill>
                  <a:schemeClr val="bg2">
                    <a:lumMod val="50000"/>
                  </a:schemeClr>
                </a:solidFill>
              </a:rPr>
              <a:t>OBSERVER</a:t>
            </a:r>
            <a:endParaRPr lang="es-419" sz="11500" b="1" dirty="0">
              <a:solidFill>
                <a:schemeClr val="bg2">
                  <a:lumMod val="50000"/>
                </a:schemeClr>
              </a:solidFill>
            </a:endParaRPr>
          </a:p>
        </p:txBody>
      </p:sp>
    </p:spTree>
    <p:extLst>
      <p:ext uri="{BB962C8B-B14F-4D97-AF65-F5344CB8AC3E}">
        <p14:creationId xmlns:p14="http://schemas.microsoft.com/office/powerpoint/2010/main" val="4702500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OBSERVER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133948" y="2001064"/>
            <a:ext cx="9601988"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 patrón de diseño </a:t>
            </a:r>
            <a:r>
              <a:rPr kumimoji="0" lang="es-419" altLang="es-419" sz="2800" b="0" i="0" u="none" strike="noStrike" cap="none" normalizeH="0" baseline="0" dirty="0" err="1">
                <a:ln>
                  <a:noFill/>
                </a:ln>
                <a:solidFill>
                  <a:schemeClr val="tx1"/>
                </a:solidFill>
                <a:effectLst/>
                <a:cs typeface="Arial" panose="020B0604020202020204" pitchFamily="34" charset="0"/>
              </a:rPr>
              <a:t>Observer</a:t>
            </a:r>
            <a:r>
              <a:rPr kumimoji="0" lang="es-419" altLang="es-419" sz="2800" b="0" i="0" u="none" strike="noStrike" cap="none" normalizeH="0" baseline="0" dirty="0">
                <a:ln>
                  <a:noFill/>
                </a:ln>
                <a:solidFill>
                  <a:schemeClr val="tx1"/>
                </a:solidFill>
                <a:effectLst/>
                <a:cs typeface="Arial" panose="020B0604020202020204" pitchFamily="34" charset="0"/>
              </a:rPr>
              <a:t> es un patrón de diseño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software en el que un objeto, denominado sujeto, mantiene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una lista de sus dependientes, denominados observadores.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Cuando el sujeto cambia de estado, notifica a sus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observadores. El patrón de diseño del observador es útil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cuando tiene objetos que necesitan ser notificados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cambios en otro objeto</a:t>
            </a:r>
            <a:endParaRPr kumimoji="0" lang="es-ES" altLang="es-419"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18446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OBSERVER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681886" y="1214190"/>
            <a:ext cx="8226389"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s-419" sz="2400" b="1" i="0" u="none" strike="noStrike" baseline="0" dirty="0">
                <a:solidFill>
                  <a:srgbClr val="444444"/>
                </a:solidFill>
                <a:latin typeface=""/>
              </a:rPr>
              <a:t>PROBLEMA</a:t>
            </a:r>
          </a:p>
          <a:p>
            <a:pPr algn="l"/>
            <a:endParaRPr lang="es-419" sz="2000" b="1" i="0" u="none" strike="noStrike" baseline="0" dirty="0">
              <a:solidFill>
                <a:srgbClr val="444444"/>
              </a:solidFill>
              <a:latin typeface=""/>
            </a:endParaRPr>
          </a:p>
          <a:p>
            <a:pPr marL="0" indent="0" algn="l">
              <a:buNone/>
            </a:pPr>
            <a:r>
              <a:rPr lang="es-419" sz="2000" b="0" i="0" u="none" strike="noStrike" baseline="0" dirty="0">
                <a:solidFill>
                  <a:srgbClr val="444444"/>
                </a:solidFill>
                <a:latin typeface="PTSans-Regular"/>
              </a:rPr>
              <a:t>Imagina que tienes dos tipos de objetos: un objeto </a:t>
            </a:r>
            <a:r>
              <a:rPr lang="es-419" sz="2000" b="0" i="0" u="none" strike="noStrike" baseline="0" dirty="0">
                <a:solidFill>
                  <a:srgbClr val="444444"/>
                </a:solidFill>
                <a:latin typeface="Menlo-Regular"/>
              </a:rPr>
              <a:t>Cliente </a:t>
            </a:r>
          </a:p>
          <a:p>
            <a:pPr marL="0" indent="0" algn="l">
              <a:buNone/>
            </a:pPr>
            <a:r>
              <a:rPr lang="es-419" sz="2000" b="0" i="0" u="none" strike="noStrike" baseline="0" dirty="0">
                <a:solidFill>
                  <a:srgbClr val="444444"/>
                </a:solidFill>
                <a:latin typeface="PTSans-Regular"/>
              </a:rPr>
              <a:t>y un objeto </a:t>
            </a:r>
            <a:r>
              <a:rPr lang="es-419" sz="2000" b="0" i="0" u="none" strike="noStrike" baseline="0" dirty="0">
                <a:solidFill>
                  <a:srgbClr val="444444"/>
                </a:solidFill>
                <a:latin typeface="Menlo-Regular"/>
              </a:rPr>
              <a:t>Tienda </a:t>
            </a:r>
            <a:r>
              <a:rPr lang="es-419" sz="2000" b="0" i="0" u="none" strike="noStrike" baseline="0" dirty="0">
                <a:solidFill>
                  <a:srgbClr val="444444"/>
                </a:solidFill>
                <a:latin typeface="PTSans-Regular"/>
              </a:rPr>
              <a:t>. El cliente está muy interesado en una</a:t>
            </a:r>
          </a:p>
          <a:p>
            <a:pPr marL="0" indent="0" algn="l">
              <a:buNone/>
            </a:pPr>
            <a:r>
              <a:rPr lang="es-419" sz="2000" b="0" i="0" u="none" strike="noStrike" baseline="0" dirty="0">
                <a:solidFill>
                  <a:srgbClr val="444444"/>
                </a:solidFill>
                <a:latin typeface="PTSans-Regular"/>
              </a:rPr>
              <a:t>marca particular de producto (digamos, un nuevo modelo de</a:t>
            </a:r>
          </a:p>
          <a:p>
            <a:pPr marL="0" indent="0" algn="l">
              <a:buNone/>
            </a:pPr>
            <a:r>
              <a:rPr lang="es-419" sz="2000" b="0" i="0" u="none" strike="noStrike" baseline="0" dirty="0">
                <a:solidFill>
                  <a:srgbClr val="444444"/>
                </a:solidFill>
                <a:latin typeface="PTSans-Regular"/>
              </a:rPr>
              <a:t>iPhone) que estará disponible en la tienda muy pronto.</a:t>
            </a:r>
          </a:p>
          <a:p>
            <a:pPr marL="0" indent="0" algn="l">
              <a:buNone/>
            </a:pPr>
            <a:r>
              <a:rPr lang="es-419" sz="2000" b="0" i="0" u="none" strike="noStrike" baseline="0" dirty="0">
                <a:solidFill>
                  <a:srgbClr val="444444"/>
                </a:solidFill>
                <a:latin typeface="PTSans-Regular"/>
              </a:rPr>
              <a:t>El cliente puede visitar la tienda cada día para comprobar la</a:t>
            </a:r>
          </a:p>
          <a:p>
            <a:pPr marL="0" indent="0" algn="l">
              <a:buNone/>
            </a:pPr>
            <a:r>
              <a:rPr lang="es-419" sz="2000" b="0" i="0" u="none" strike="noStrike" baseline="0" dirty="0">
                <a:solidFill>
                  <a:srgbClr val="444444"/>
                </a:solidFill>
                <a:latin typeface="PTSans-Regular"/>
              </a:rPr>
              <a:t>disponibilidad del producto. Pero, mientras el producto está en</a:t>
            </a:r>
          </a:p>
          <a:p>
            <a:pPr marL="0" indent="0" algn="l">
              <a:buNone/>
            </a:pPr>
            <a:r>
              <a:rPr lang="es-419" sz="2000" b="0" i="0" u="none" strike="noStrike" baseline="0" dirty="0">
                <a:solidFill>
                  <a:srgbClr val="444444"/>
                </a:solidFill>
                <a:latin typeface="PTSans-Regular"/>
              </a:rPr>
              <a:t>camino, la mayoría de estos viajes serán en vano.</a:t>
            </a:r>
          </a:p>
          <a:p>
            <a:pPr marL="0" indent="0" algn="l">
              <a:buNone/>
            </a:pPr>
            <a:r>
              <a:rPr lang="es-419" sz="2000" b="0" i="1" u="none" strike="noStrike" baseline="0" dirty="0">
                <a:solidFill>
                  <a:srgbClr val="444444"/>
                </a:solidFill>
                <a:latin typeface="PTSans-Italic"/>
              </a:rPr>
              <a:t>Visita a la tienda vs. envío de spam</a:t>
            </a:r>
          </a:p>
          <a:p>
            <a:pPr marL="0" indent="0" algn="l">
              <a:buNone/>
            </a:pPr>
            <a:endParaRPr lang="es-419" sz="2000" b="0" i="1" u="none" strike="noStrike" baseline="0" dirty="0">
              <a:solidFill>
                <a:srgbClr val="444444"/>
              </a:solidFill>
              <a:latin typeface="PTSans-Italic"/>
            </a:endParaRPr>
          </a:p>
          <a:p>
            <a:pPr marL="0" indent="0" algn="l">
              <a:buNone/>
            </a:pPr>
            <a:r>
              <a:rPr lang="es-419" sz="2000" b="0" i="0" u="none" strike="noStrike" baseline="0" dirty="0">
                <a:solidFill>
                  <a:srgbClr val="444444"/>
                </a:solidFill>
                <a:latin typeface="PTSans-Regular"/>
              </a:rPr>
              <a:t>Por otro lado, la tienda podría enviar cientos de correos (lo</a:t>
            </a:r>
          </a:p>
          <a:p>
            <a:pPr marL="0" indent="0" algn="l">
              <a:buNone/>
            </a:pPr>
            <a:r>
              <a:rPr lang="es-419" sz="2000" b="0" i="0" u="none" strike="noStrike" baseline="0" dirty="0">
                <a:solidFill>
                  <a:srgbClr val="444444"/>
                </a:solidFill>
                <a:latin typeface="PTSans-Regular"/>
              </a:rPr>
              <a:t>cual se podría considerar spam) a todos los clientes cada vez</a:t>
            </a:r>
          </a:p>
          <a:p>
            <a:pPr marL="0" indent="0" algn="l">
              <a:buNone/>
            </a:pPr>
            <a:r>
              <a:rPr lang="es-419" sz="2000" b="0" i="0" u="none" strike="noStrike" baseline="0" dirty="0">
                <a:solidFill>
                  <a:srgbClr val="444444"/>
                </a:solidFill>
                <a:latin typeface="PTSans-Regular"/>
              </a:rPr>
              <a:t>que hay un nuevo producto disponible. Esto ahorraría a los</a:t>
            </a:r>
          </a:p>
          <a:p>
            <a:pPr marL="0" indent="0" algn="l">
              <a:buNone/>
            </a:pPr>
            <a:r>
              <a:rPr lang="es-419" sz="2000" b="0" i="0" u="none" strike="noStrike" baseline="0" dirty="0">
                <a:solidFill>
                  <a:srgbClr val="444444"/>
                </a:solidFill>
                <a:latin typeface="PTSans-Regular"/>
              </a:rPr>
              <a:t>clientes los interminables viajes a la tienda, pero, al mismo</a:t>
            </a:r>
          </a:p>
          <a:p>
            <a:pPr marL="0" indent="0" algn="l">
              <a:buNone/>
            </a:pPr>
            <a:r>
              <a:rPr lang="es-419" sz="2000" b="0" i="0" u="none" strike="noStrike" baseline="0" dirty="0">
                <a:solidFill>
                  <a:srgbClr val="444444"/>
                </a:solidFill>
                <a:latin typeface="PTSans-Regular"/>
              </a:rPr>
              <a:t>tiempo, molestaría a otros clientes que no están interesados</a:t>
            </a:r>
          </a:p>
          <a:p>
            <a:pPr marL="0" indent="0" algn="l">
              <a:buNone/>
            </a:pPr>
            <a:r>
              <a:rPr lang="es-419" sz="2000" b="0" i="0" u="none" strike="noStrike" baseline="0" dirty="0">
                <a:solidFill>
                  <a:srgbClr val="444444"/>
                </a:solidFill>
                <a:latin typeface="PTSans-Regular"/>
              </a:rPr>
              <a:t>en los nuevos productos.</a:t>
            </a:r>
          </a:p>
        </p:txBody>
      </p:sp>
    </p:spTree>
    <p:extLst>
      <p:ext uri="{BB962C8B-B14F-4D97-AF65-F5344CB8AC3E}">
        <p14:creationId xmlns:p14="http://schemas.microsoft.com/office/powerpoint/2010/main" val="32008570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OBSERVER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2191085" y="1696309"/>
            <a:ext cx="867224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kumimoji="0" lang="es-419" altLang="es-419" sz="2400" b="1" i="0" u="none" strike="noStrike" cap="none" normalizeH="0" baseline="0" dirty="0">
                <a:ln>
                  <a:noFill/>
                </a:ln>
                <a:solidFill>
                  <a:schemeClr val="tx1"/>
                </a:solidFill>
                <a:effectLst/>
                <a:latin typeface="Arial" panose="020B0604020202020204" pitchFamily="34" charset="0"/>
              </a:rPr>
              <a:t>SOLUCIÓN</a:t>
            </a:r>
            <a:endParaRPr kumimoji="0" lang="es-419" altLang="es-419" sz="1800" b="1" i="0" u="none" strike="noStrike" cap="none" normalizeH="0" baseline="0" dirty="0">
              <a:ln>
                <a:noFill/>
              </a:ln>
              <a:solidFill>
                <a:schemeClr val="tx1"/>
              </a:solidFill>
              <a:effectLst/>
              <a:latin typeface="Arial" panose="020B0604020202020204" pitchFamily="34" charset="0"/>
            </a:endParaRPr>
          </a:p>
          <a:p>
            <a:pPr algn="l"/>
            <a:endParaRPr kumimoji="0" lang="es-419" altLang="es-419" sz="1800" b="0" i="0" u="none" strike="noStrike" cap="none" normalizeH="0" baseline="0" dirty="0">
              <a:ln>
                <a:noFill/>
              </a:ln>
              <a:solidFill>
                <a:schemeClr val="tx1"/>
              </a:solidFill>
              <a:effectLst/>
              <a:latin typeface="Arial" panose="020B0604020202020204" pitchFamily="34" charset="0"/>
            </a:endParaRP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El objeto que tiene un estado interesante suele denominarse sujeto,</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pero, como también va a notificar a otros objetos los cambios</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en su estado, le llamaremos notificador (en ocasiones también llamado</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publicador). El resto de los objetos que quieren conocer los</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cambios en el estado del notificador, se denominan suscriptores.</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El patrón </a:t>
            </a:r>
            <a:r>
              <a:rPr kumimoji="0" lang="es-419" altLang="es-419" sz="2000" b="0" i="0" u="none" strike="noStrike" cap="none" normalizeH="0" baseline="0" dirty="0" err="1">
                <a:ln>
                  <a:noFill/>
                </a:ln>
                <a:solidFill>
                  <a:schemeClr val="tx1"/>
                </a:solidFill>
                <a:effectLst/>
                <a:latin typeface="Arial" panose="020B0604020202020204" pitchFamily="34" charset="0"/>
              </a:rPr>
              <a:t>Observer</a:t>
            </a:r>
            <a:r>
              <a:rPr kumimoji="0" lang="es-419" altLang="es-419" sz="2000" b="0" i="0" u="none" strike="noStrike" cap="none" normalizeH="0" baseline="0" dirty="0">
                <a:ln>
                  <a:noFill/>
                </a:ln>
                <a:solidFill>
                  <a:schemeClr val="tx1"/>
                </a:solidFill>
                <a:effectLst/>
                <a:latin typeface="Arial" panose="020B0604020202020204" pitchFamily="34" charset="0"/>
              </a:rPr>
              <a:t> sugiere que añadas un mecanismo de suscripción</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a la clase notificadora para que los objetos individuales puedan</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suscribirse o cancelar su suscripción a un flujo de eventos</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que proviene de esa notificadora. ¡No temas! No es tan complicado</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como parece. En realidad, este mecanismo consiste en: 1) un</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campo matriz para almacenar una lista de referencias a objetos suscriptores</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y 2) varios métodos públicos que permiten añadir suscriptores</a:t>
            </a:r>
          </a:p>
          <a:p>
            <a:pPr marL="0" indent="0" algn="l">
              <a:buNone/>
            </a:pPr>
            <a:r>
              <a:rPr kumimoji="0" lang="es-419" altLang="es-419" sz="2000" b="0" i="0" u="none" strike="noStrike" cap="none" normalizeH="0" baseline="0" dirty="0">
                <a:ln>
                  <a:noFill/>
                </a:ln>
                <a:solidFill>
                  <a:schemeClr val="tx1"/>
                </a:solidFill>
                <a:effectLst/>
                <a:latin typeface="Arial" panose="020B0604020202020204" pitchFamily="34" charset="0"/>
              </a:rPr>
              <a:t>y eliminarlos de esa lista.</a:t>
            </a:r>
            <a:endParaRPr kumimoji="0" lang="es-ES" altLang="es-419"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72039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OBSERVER</a:t>
            </a:r>
            <a:endParaRPr lang="es-419" b="1" dirty="0"/>
          </a:p>
        </p:txBody>
      </p:sp>
      <p:sp>
        <p:nvSpPr>
          <p:cNvPr id="3" name="Marcador de contenido 2">
            <a:extLst>
              <a:ext uri="{FF2B5EF4-FFF2-40B4-BE49-F238E27FC236}">
                <a16:creationId xmlns:a16="http://schemas.microsoft.com/office/drawing/2014/main" id="{86264D37-1198-18CA-72CD-BCAB643ED47D}"/>
              </a:ext>
            </a:extLst>
          </p:cNvPr>
          <p:cNvSpPr>
            <a:spLocks noGrp="1"/>
          </p:cNvSpPr>
          <p:nvPr>
            <p:ph idx="1"/>
          </p:nvPr>
        </p:nvSpPr>
        <p:spPr/>
        <p:txBody>
          <a:bodyPr/>
          <a:lstStyle/>
          <a:p>
            <a:endParaRPr lang="es-419"/>
          </a:p>
        </p:txBody>
      </p:sp>
      <p:pic>
        <p:nvPicPr>
          <p:cNvPr id="6" name="Imagen 5">
            <a:extLst>
              <a:ext uri="{FF2B5EF4-FFF2-40B4-BE49-F238E27FC236}">
                <a16:creationId xmlns:a16="http://schemas.microsoft.com/office/drawing/2014/main" id="{4655FE6D-2404-143A-2CFC-2B4958EECA07}"/>
              </a:ext>
            </a:extLst>
          </p:cNvPr>
          <p:cNvPicPr>
            <a:picLocks noChangeAspect="1"/>
          </p:cNvPicPr>
          <p:nvPr/>
        </p:nvPicPr>
        <p:blipFill rotWithShape="1">
          <a:blip r:embed="rId2"/>
          <a:srcRect l="11306" t="16501" r="11456" b="17397"/>
          <a:stretch/>
        </p:blipFill>
        <p:spPr>
          <a:xfrm>
            <a:off x="1119117" y="1702833"/>
            <a:ext cx="9416955" cy="4531057"/>
          </a:xfrm>
          <a:prstGeom prst="rect">
            <a:avLst/>
          </a:prstGeom>
        </p:spPr>
      </p:pic>
    </p:spTree>
    <p:extLst>
      <p:ext uri="{BB962C8B-B14F-4D97-AF65-F5344CB8AC3E}">
        <p14:creationId xmlns:p14="http://schemas.microsoft.com/office/powerpoint/2010/main" val="3641971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r>
              <a:rPr lang="es-CO" sz="11500" b="1" dirty="0">
                <a:solidFill>
                  <a:schemeClr val="bg2">
                    <a:lumMod val="50000"/>
                  </a:schemeClr>
                </a:solidFill>
              </a:rPr>
              <a:t>STATE</a:t>
            </a:r>
            <a:endParaRPr lang="es-419" sz="11500" b="1" dirty="0">
              <a:solidFill>
                <a:schemeClr val="bg2">
                  <a:lumMod val="50000"/>
                </a:schemeClr>
              </a:solidFill>
            </a:endParaRPr>
          </a:p>
        </p:txBody>
      </p:sp>
    </p:spTree>
    <p:extLst>
      <p:ext uri="{BB962C8B-B14F-4D97-AF65-F5344CB8AC3E}">
        <p14:creationId xmlns:p14="http://schemas.microsoft.com/office/powerpoint/2010/main" val="41796960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STATE</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011119" y="1932826"/>
            <a:ext cx="10704854"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err="1">
                <a:ln>
                  <a:noFill/>
                </a:ln>
                <a:solidFill>
                  <a:schemeClr val="tx1"/>
                </a:solidFill>
                <a:effectLst/>
                <a:cs typeface="Arial" panose="020B0604020202020204" pitchFamily="34" charset="0"/>
              </a:rPr>
              <a:t>State</a:t>
            </a:r>
            <a:r>
              <a:rPr kumimoji="0" lang="es-419" altLang="es-419" sz="2800" b="0" i="0" u="none" strike="noStrike" cap="none" normalizeH="0" baseline="0" dirty="0">
                <a:ln>
                  <a:noFill/>
                </a:ln>
                <a:solidFill>
                  <a:schemeClr val="tx1"/>
                </a:solidFill>
                <a:effectLst/>
                <a:cs typeface="Arial" panose="020B0604020202020204" pitchFamily="34" charset="0"/>
              </a:rPr>
              <a:t> es un patrón de diseño de comportamiento que permite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 un objeto alterar su comportamiento cuando su estado interno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cambia. Parece como si el objeto cambiara su clase</a:t>
            </a:r>
          </a:p>
          <a:p>
            <a:pPr marL="0" marR="0" lvl="0" indent="0" algn="l" defTabSz="914400" rtl="0" eaLnBrk="0" fontAlgn="base" latinLnBrk="0" hangingPunct="0">
              <a:lnSpc>
                <a:spcPct val="100000"/>
              </a:lnSpc>
              <a:spcBef>
                <a:spcPct val="0"/>
              </a:spcBef>
              <a:spcAft>
                <a:spcPct val="0"/>
              </a:spcAft>
              <a:buClrTx/>
              <a:buSzTx/>
              <a:buFontTx/>
              <a:buNone/>
              <a:tabLst/>
            </a:pPr>
            <a:endParaRPr lang="es-419" altLang="es-419" sz="2800"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La idea principal es que, en cualquier momento dado, un programa</a:t>
            </a: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puede encontrarse en un número finito de estados. Dentro</a:t>
            </a: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de cada estado único, el programa se comporta de forma</a:t>
            </a: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diferente y puede cambiar de un estado a otro instantáneamente.</a:t>
            </a:r>
            <a:endParaRPr lang="es-ES" altLang="es-419" sz="2800" dirty="0">
              <a:cs typeface="Arial" panose="020B0604020202020204" pitchFamily="34" charset="0"/>
            </a:endParaRPr>
          </a:p>
        </p:txBody>
      </p:sp>
    </p:spTree>
    <p:extLst>
      <p:ext uri="{BB962C8B-B14F-4D97-AF65-F5344CB8AC3E}">
        <p14:creationId xmlns:p14="http://schemas.microsoft.com/office/powerpoint/2010/main" val="2164201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Para qué sirven los patrones</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rm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La realidad es que podrías trabajar durante años como programador sin conocer un solo patrón. Mucha gente lo hace. Incluso en ese caso, podrías estar implementando patrones sin saberlo.</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Los patrones de diseño son un juego de herramientas de soluciones comprobadas a problemas habituales en el diseño de software. Incluso aunque nunca te encuentres con estos problemas, conocer los patrones sigue siendo de utilidad, porque te enseña a resolver todo tipo de problemas utilizando principios del diseño orientado a objetos.</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Los patrones de diseño definen un lenguaje común que puedes utilizar con tus compañeros de equipo para comunicarse de forma más eficiente. </a:t>
            </a:r>
          </a:p>
        </p:txBody>
      </p:sp>
    </p:spTree>
    <p:extLst>
      <p:ext uri="{BB962C8B-B14F-4D97-AF65-F5344CB8AC3E}">
        <p14:creationId xmlns:p14="http://schemas.microsoft.com/office/powerpoint/2010/main" val="20367308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388208" y="419393"/>
            <a:ext cx="4850863" cy="928634"/>
          </a:xfrm>
        </p:spPr>
        <p:txBody>
          <a:bodyPr/>
          <a:lstStyle/>
          <a:p>
            <a:r>
              <a:rPr lang="es-CO" b="1" dirty="0"/>
              <a:t>STATE</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052063" y="1384951"/>
            <a:ext cx="10999806"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Sin embargo, dependiendo de un estado actual, el programa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puede cambiar o no a otros estados. Estas normas de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cambio llamadas transiciones también son finitas y predeterminadas.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También puedes aplicar esta solución a los objetos. </a:t>
            </a:r>
          </a:p>
          <a:p>
            <a:pPr marL="0" marR="0" lvl="0" indent="0" algn="l" defTabSz="914400" rtl="0" eaLnBrk="0" fontAlgn="base" latinLnBrk="0" hangingPunct="0">
              <a:lnSpc>
                <a:spcPct val="100000"/>
              </a:lnSpc>
              <a:spcBef>
                <a:spcPct val="0"/>
              </a:spcBef>
              <a:spcAft>
                <a:spcPct val="0"/>
              </a:spcAft>
              <a:buClrTx/>
              <a:buSzTx/>
              <a:buFontTx/>
              <a:buNone/>
              <a:tabLst/>
            </a:pPr>
            <a:endParaRPr lang="es-419" altLang="es-419" sz="2800"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Un documento puede encontrarse en uno de estos tres estados: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Borrador , Moderación y Publicado. El método publicar del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documento funciona de forma ligeramente distinta en cada estado: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 </a:t>
            </a:r>
            <a:r>
              <a:rPr kumimoji="0" lang="es-419" altLang="es-419" sz="2800" b="1" i="0" u="none" strike="noStrike" cap="none" normalizeH="0" baseline="0" dirty="0">
                <a:ln>
                  <a:noFill/>
                </a:ln>
                <a:solidFill>
                  <a:schemeClr val="tx1"/>
                </a:solidFill>
                <a:effectLst/>
                <a:cs typeface="Arial" panose="020B0604020202020204" pitchFamily="34" charset="0"/>
              </a:rPr>
              <a:t>En Borrador</a:t>
            </a:r>
            <a:r>
              <a:rPr kumimoji="0" lang="es-419" altLang="es-419" sz="2800" b="0" i="0" u="none" strike="noStrike" cap="none" normalizeH="0" baseline="0" dirty="0">
                <a:ln>
                  <a:noFill/>
                </a:ln>
                <a:solidFill>
                  <a:schemeClr val="tx1"/>
                </a:solidFill>
                <a:effectLst/>
                <a:cs typeface="Arial" panose="020B0604020202020204" pitchFamily="34" charset="0"/>
              </a:rPr>
              <a:t>: mueve el documento a moderación.</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 </a:t>
            </a:r>
            <a:r>
              <a:rPr kumimoji="0" lang="es-419" altLang="es-419" sz="2800" b="1" i="0" u="none" strike="noStrike" cap="none" normalizeH="0" baseline="0" dirty="0">
                <a:ln>
                  <a:noFill/>
                </a:ln>
                <a:solidFill>
                  <a:schemeClr val="tx1"/>
                </a:solidFill>
                <a:effectLst/>
                <a:cs typeface="Arial" panose="020B0604020202020204" pitchFamily="34" charset="0"/>
              </a:rPr>
              <a:t>En Moderación:</a:t>
            </a:r>
            <a:r>
              <a:rPr kumimoji="0" lang="es-419" altLang="es-419" sz="2800" b="0" i="0" u="none" strike="noStrike" cap="none" normalizeH="0" baseline="0" dirty="0">
                <a:ln>
                  <a:noFill/>
                </a:ln>
                <a:solidFill>
                  <a:schemeClr val="tx1"/>
                </a:solidFill>
                <a:effectLst/>
                <a:cs typeface="Arial" panose="020B0604020202020204" pitchFamily="34" charset="0"/>
              </a:rPr>
              <a:t> hace público el documento, pero sólo si el</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usuario actual es un administrador.</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 </a:t>
            </a:r>
            <a:r>
              <a:rPr kumimoji="0" lang="es-419" altLang="es-419" sz="2800" b="1" i="0" u="none" strike="noStrike" cap="none" normalizeH="0" baseline="0" dirty="0">
                <a:ln>
                  <a:noFill/>
                </a:ln>
                <a:solidFill>
                  <a:schemeClr val="tx1"/>
                </a:solidFill>
                <a:effectLst/>
                <a:cs typeface="Arial" panose="020B0604020202020204" pitchFamily="34" charset="0"/>
              </a:rPr>
              <a:t>En Publicado:</a:t>
            </a:r>
            <a:r>
              <a:rPr kumimoji="0" lang="es-419" altLang="es-419" sz="2800" b="0" i="0" u="none" strike="noStrike" cap="none" normalizeH="0" baseline="0" dirty="0">
                <a:ln>
                  <a:noFill/>
                </a:ln>
                <a:solidFill>
                  <a:schemeClr val="tx1"/>
                </a:solidFill>
                <a:effectLst/>
                <a:cs typeface="Arial" panose="020B0604020202020204" pitchFamily="34" charset="0"/>
              </a:rPr>
              <a:t> no hace nada en absoluto..</a:t>
            </a:r>
            <a:endParaRPr lang="es-ES" altLang="es-419" sz="2800" dirty="0">
              <a:cs typeface="Arial" panose="020B0604020202020204" pitchFamily="34" charset="0"/>
            </a:endParaRPr>
          </a:p>
        </p:txBody>
      </p:sp>
    </p:spTree>
    <p:extLst>
      <p:ext uri="{BB962C8B-B14F-4D97-AF65-F5344CB8AC3E}">
        <p14:creationId xmlns:p14="http://schemas.microsoft.com/office/powerpoint/2010/main" val="1010322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STATE</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888289" y="1774894"/>
            <a:ext cx="10998204"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 patrón </a:t>
            </a:r>
            <a:r>
              <a:rPr kumimoji="0" lang="es-419" altLang="es-419" sz="2800" b="0" i="0" u="none" strike="noStrike" cap="none" normalizeH="0" baseline="0" dirty="0" err="1">
                <a:ln>
                  <a:noFill/>
                </a:ln>
                <a:solidFill>
                  <a:schemeClr val="tx1"/>
                </a:solidFill>
                <a:effectLst/>
                <a:cs typeface="Arial" panose="020B0604020202020204" pitchFamily="34" charset="0"/>
              </a:rPr>
              <a:t>State</a:t>
            </a:r>
            <a:r>
              <a:rPr kumimoji="0" lang="es-419" altLang="es-419" sz="2800" b="0" i="0" u="none" strike="noStrike" cap="none" normalizeH="0" baseline="0" dirty="0">
                <a:ln>
                  <a:noFill/>
                </a:ln>
                <a:solidFill>
                  <a:schemeClr val="tx1"/>
                </a:solidFill>
                <a:effectLst/>
                <a:cs typeface="Arial" panose="020B0604020202020204" pitchFamily="34" charset="0"/>
              </a:rPr>
              <a:t> sugiere que crees nuevas clases para todos los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estados posibles de un objeto y extraigas todos los comportamientos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específicos del estado para colocarlos dentro de esas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clases.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En lugar de implementar todos los comportamientos por su</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cuenta, el objeto original, llamado contexto, almacena una referencia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 uno de los objetos de estado que representa su estado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actual y delega todo el trabajo relacionado con el estado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 ese objeto.</a:t>
            </a:r>
            <a:endParaRPr lang="es-ES" altLang="es-419" sz="2800" dirty="0">
              <a:cs typeface="Arial" panose="020B0604020202020204" pitchFamily="34" charset="0"/>
            </a:endParaRPr>
          </a:p>
        </p:txBody>
      </p:sp>
    </p:spTree>
    <p:extLst>
      <p:ext uri="{BB962C8B-B14F-4D97-AF65-F5344CB8AC3E}">
        <p14:creationId xmlns:p14="http://schemas.microsoft.com/office/powerpoint/2010/main" val="22874449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r>
              <a:rPr lang="es-CO" sz="11500" b="1" dirty="0">
                <a:solidFill>
                  <a:schemeClr val="bg2">
                    <a:lumMod val="50000"/>
                  </a:schemeClr>
                </a:solidFill>
              </a:rPr>
              <a:t>STRATEGY</a:t>
            </a:r>
            <a:endParaRPr lang="es-419" sz="11500" b="1" dirty="0">
              <a:solidFill>
                <a:schemeClr val="bg2">
                  <a:lumMod val="50000"/>
                </a:schemeClr>
              </a:solidFill>
            </a:endParaRPr>
          </a:p>
        </p:txBody>
      </p:sp>
    </p:spTree>
    <p:extLst>
      <p:ext uri="{BB962C8B-B14F-4D97-AF65-F5344CB8AC3E}">
        <p14:creationId xmlns:p14="http://schemas.microsoft.com/office/powerpoint/2010/main" val="19430482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STRATEGY</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011119" y="1717383"/>
            <a:ext cx="868186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 patrón de diseño de estrategia es un patrón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comportamiento que permite seleccionar un algoritmo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en tiempo de ejecución.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Esto es útil cuando una aplicación usa diferentes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estrategias para diferentes objetos o cuando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estrategia debe seleccionarse dinámicamente 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tiempo de ejecución en función de los datos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 entrada.</a:t>
            </a:r>
            <a:endParaRPr lang="es-ES" altLang="es-419" sz="2800" dirty="0">
              <a:cs typeface="Arial" panose="020B0604020202020204" pitchFamily="34" charset="0"/>
            </a:endParaRPr>
          </a:p>
        </p:txBody>
      </p:sp>
    </p:spTree>
    <p:extLst>
      <p:ext uri="{BB962C8B-B14F-4D97-AF65-F5344CB8AC3E}">
        <p14:creationId xmlns:p14="http://schemas.microsoft.com/office/powerpoint/2010/main" val="10947462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STRATEGY</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024767" y="1826567"/>
            <a:ext cx="1067920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err="1">
                <a:ln>
                  <a:noFill/>
                </a:ln>
                <a:solidFill>
                  <a:schemeClr val="tx1"/>
                </a:solidFill>
                <a:effectLst/>
                <a:cs typeface="Arial" panose="020B0604020202020204" pitchFamily="34" charset="0"/>
              </a:rPr>
              <a:t>Strategy</a:t>
            </a:r>
            <a:r>
              <a:rPr kumimoji="0" lang="es-419" altLang="es-419" sz="2800" b="0" i="0" u="none" strike="noStrike" cap="none" normalizeH="0" baseline="0" dirty="0">
                <a:ln>
                  <a:noFill/>
                </a:ln>
                <a:solidFill>
                  <a:schemeClr val="tx1"/>
                </a:solidFill>
                <a:effectLst/>
                <a:cs typeface="Arial" panose="020B0604020202020204" pitchFamily="34" charset="0"/>
              </a:rPr>
              <a:t> es un patrón de diseño de comportamiento que te permite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definir una familia de algoritmos, colocar cada uno de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ellos en una clase separada y hacer sus objetos intercambiables.</a:t>
            </a:r>
          </a:p>
          <a:p>
            <a:pPr marL="0" marR="0" lvl="0" indent="0" algn="l" defTabSz="914400" rtl="0" eaLnBrk="0" fontAlgn="base" latinLnBrk="0" hangingPunct="0">
              <a:lnSpc>
                <a:spcPct val="100000"/>
              </a:lnSpc>
              <a:spcBef>
                <a:spcPct val="0"/>
              </a:spcBef>
              <a:spcAft>
                <a:spcPct val="0"/>
              </a:spcAft>
              <a:buClrTx/>
              <a:buSzTx/>
              <a:buFontTx/>
              <a:buNone/>
              <a:tabLst/>
            </a:pPr>
            <a:endParaRPr lang="es-419" altLang="es-419" sz="2800"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b="1" dirty="0">
                <a:cs typeface="Arial" panose="020B0604020202020204" pitchFamily="34" charset="0"/>
              </a:rPr>
              <a:t>PROBLEMA</a:t>
            </a:r>
          </a:p>
          <a:p>
            <a:pPr marL="0" marR="0" lvl="0" indent="0" algn="l" defTabSz="914400" rtl="0" eaLnBrk="0" fontAlgn="base" latinLnBrk="0" hangingPunct="0">
              <a:lnSpc>
                <a:spcPct val="100000"/>
              </a:lnSpc>
              <a:spcBef>
                <a:spcPct val="0"/>
              </a:spcBef>
              <a:spcAft>
                <a:spcPct val="0"/>
              </a:spcAft>
              <a:buClrTx/>
              <a:buSzTx/>
              <a:buFontTx/>
              <a:buNone/>
              <a:tabLst/>
            </a:pPr>
            <a:endParaRPr lang="es-419" altLang="es-419" sz="2800"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Aplicación de navegación para viajeros ocasionales. La </a:t>
            </a: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aplicación giraba alrededor de un bonito mapa que ayudaba </a:t>
            </a: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a los usuarios a orientarse rápidamente en cualquier ciudad.</a:t>
            </a:r>
            <a:endParaRPr lang="es-ES" altLang="es-419" sz="2800" dirty="0">
              <a:cs typeface="Arial" panose="020B0604020202020204" pitchFamily="34" charset="0"/>
            </a:endParaRPr>
          </a:p>
        </p:txBody>
      </p:sp>
    </p:spTree>
    <p:extLst>
      <p:ext uri="{BB962C8B-B14F-4D97-AF65-F5344CB8AC3E}">
        <p14:creationId xmlns:p14="http://schemas.microsoft.com/office/powerpoint/2010/main" val="16138144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STRATEGY</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024767" y="1826567"/>
            <a:ext cx="1067920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Una de las funciones más solicitadas para la aplicación era la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planificación automática de rutas. Un usuario debía poder introducir</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una dirección y ver la ruta más rápida a ese destino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mostrado en el mapa.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La primera versión de la aplicación sólo podía generar las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rutas sobre carreteras. Las personas que viajaban en coche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estaban locas de alegría. Pero, aparentemente, no a todo el</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mundo le gusta conducir durante sus vacaciones.</a:t>
            </a:r>
            <a:endParaRPr lang="es-ES" altLang="es-419" sz="2800" dirty="0">
              <a:cs typeface="Arial" panose="020B0604020202020204" pitchFamily="34" charset="0"/>
            </a:endParaRPr>
          </a:p>
        </p:txBody>
      </p:sp>
    </p:spTree>
    <p:extLst>
      <p:ext uri="{BB962C8B-B14F-4D97-AF65-F5344CB8AC3E}">
        <p14:creationId xmlns:p14="http://schemas.microsoft.com/office/powerpoint/2010/main" val="39623619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STRATEGY</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779107" y="1920895"/>
            <a:ext cx="11102398"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 modo que, en la siguiente actualización, añadiste una opción para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crear rutas a pie. Después, añadiste otra opción para permitir</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 las personas utilizar el transporte público en sus rutas.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Sin embargo, esto era sólo el principio. Más tarde planeaste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añadir la generación de rutas para ciclistas, y más tarde, otra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opción para trazar rutas por todas las atracciones turísticas de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una ciudad.</a:t>
            </a:r>
            <a:endParaRPr lang="es-ES" altLang="es-419" sz="2800" dirty="0">
              <a:cs typeface="Arial" panose="020B0604020202020204" pitchFamily="34" charset="0"/>
            </a:endParaRPr>
          </a:p>
        </p:txBody>
      </p:sp>
    </p:spTree>
    <p:extLst>
      <p:ext uri="{BB962C8B-B14F-4D97-AF65-F5344CB8AC3E}">
        <p14:creationId xmlns:p14="http://schemas.microsoft.com/office/powerpoint/2010/main" val="16442766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STRATEGY</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779107" y="2351782"/>
            <a:ext cx="9802363"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 código del navegador se saturó.</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Aunque desde una perspectiva comercial la aplicación era un</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éxito, la parte técnica provocaba muchos dolores de cabeza.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Cada vez que añadías un nuevo algoritmo de enrutamiento,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la clase principal del navegador doblaba su tamaño.</a:t>
            </a:r>
            <a:endParaRPr lang="es-ES" altLang="es-419" sz="2800" dirty="0">
              <a:cs typeface="Arial" panose="020B0604020202020204" pitchFamily="34" charset="0"/>
            </a:endParaRPr>
          </a:p>
        </p:txBody>
      </p:sp>
    </p:spTree>
    <p:extLst>
      <p:ext uri="{BB962C8B-B14F-4D97-AF65-F5344CB8AC3E}">
        <p14:creationId xmlns:p14="http://schemas.microsoft.com/office/powerpoint/2010/main" val="10140770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STRATEGY</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929232" y="2022271"/>
            <a:ext cx="1110079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1" i="0" u="none" strike="noStrike" cap="none" normalizeH="0" baseline="0" dirty="0">
                <a:ln>
                  <a:noFill/>
                </a:ln>
                <a:solidFill>
                  <a:schemeClr val="tx1"/>
                </a:solidFill>
                <a:effectLst/>
                <a:cs typeface="Arial" panose="020B0604020202020204" pitchFamily="34" charset="0"/>
              </a:rPr>
              <a:t>SOLUCIÓN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1"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 patrón </a:t>
            </a:r>
            <a:r>
              <a:rPr kumimoji="0" lang="es-419" altLang="es-419" sz="2800" b="0" i="0" u="none" strike="noStrike" cap="none" normalizeH="0" baseline="0" dirty="0" err="1">
                <a:ln>
                  <a:noFill/>
                </a:ln>
                <a:solidFill>
                  <a:schemeClr val="tx1"/>
                </a:solidFill>
                <a:effectLst/>
                <a:cs typeface="Arial" panose="020B0604020202020204" pitchFamily="34" charset="0"/>
              </a:rPr>
              <a:t>Strategy</a:t>
            </a:r>
            <a:r>
              <a:rPr kumimoji="0" lang="es-419" altLang="es-419" sz="2800" b="0" i="0" u="none" strike="noStrike" cap="none" normalizeH="0" baseline="0" dirty="0">
                <a:ln>
                  <a:noFill/>
                </a:ln>
                <a:solidFill>
                  <a:schemeClr val="tx1"/>
                </a:solidFill>
                <a:effectLst/>
                <a:cs typeface="Arial" panose="020B0604020202020204" pitchFamily="34" charset="0"/>
              </a:rPr>
              <a:t> sugiere que tomes esa clase que hace algo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específico de muchas formas diferentes y extraigas todos esos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algoritmos para colocarlos en clases separadas llamadas estrategias.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La clase original, llamada contexto, debe tener un campo para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almacenar una referencia a una de las estrategias. El contexto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delega el trabajo a un objeto de estrategia vinculado en lugar</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 ejecutarlo por su cuenta.</a:t>
            </a:r>
          </a:p>
        </p:txBody>
      </p:sp>
    </p:spTree>
    <p:extLst>
      <p:ext uri="{BB962C8B-B14F-4D97-AF65-F5344CB8AC3E}">
        <p14:creationId xmlns:p14="http://schemas.microsoft.com/office/powerpoint/2010/main" val="23611156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STRATEGY</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860993" y="1088427"/>
            <a:ext cx="11097590" cy="5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La clase contexto no es responsable de seleccionar un algoritmo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adecuado para la tarea. En lugar de eso, el cliente pasa la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estrategia deseada a la clase contexto. De hecho, la clase contexto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no sabe mucho acerca de las estrategias. Funciona con</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todas las estrategias a través de la misma interfaz genérica,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que sólo expone un único método para disparar el algoritmo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encapsulado dentro de la estrategia seleccionada.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De esta forma, el contexto se vuelve independiente de las estrategias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concretas, así que puedes añadir nuevos algoritmos 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modificar los existentes sin cambiar el código de la clase contexto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o de otras estrategias.</a:t>
            </a:r>
            <a:endParaRPr lang="es-ES" altLang="es-419" sz="2800" dirty="0">
              <a:cs typeface="Arial" panose="020B0604020202020204" pitchFamily="34" charset="0"/>
            </a:endParaRPr>
          </a:p>
        </p:txBody>
      </p:sp>
    </p:spTree>
    <p:extLst>
      <p:ext uri="{BB962C8B-B14F-4D97-AF65-F5344CB8AC3E}">
        <p14:creationId xmlns:p14="http://schemas.microsoft.com/office/powerpoint/2010/main" val="583895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PRINCIPIOS DE DISEÑO DE SOFTWARE</a:t>
            </a:r>
            <a:br>
              <a:rPr lang="es-419" b="1" dirty="0"/>
            </a:br>
            <a:r>
              <a:rPr lang="es-419" b="1" dirty="0" err="1"/>
              <a:t>Reutilizaci</a:t>
            </a:r>
            <a:r>
              <a:rPr lang="es-CO" b="1" dirty="0" err="1"/>
              <a:t>ón</a:t>
            </a: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Costos y tiempo son dos de los parámetros más valiosos a la hora de desarrollar cualquier producto de software. Dedicar menos tiempo al desarrollo se traduce en entrar en el mercado antes que la  competencia. Unos costos más bajos en el desarrollo significa que habrá más dinero disponible para marketing y un alcance más amplio a clientes potenciales.</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 reutilización de código es una de las formas más habituales de reducir costos de desarrollo. El propósito es obvio: en lugar de desarrollar algo una y otra vez desde el principio, ¿por qué no reutilizar el código existente en nuevos proyectos?</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 idea se ve bien sobre el papel, pero resulta que hacer que el código existente funcione en un nuevo contexto, a menudo requiere de un esfuerzo adicional. </a:t>
            </a:r>
          </a:p>
        </p:txBody>
      </p:sp>
    </p:spTree>
    <p:extLst>
      <p:ext uri="{BB962C8B-B14F-4D97-AF65-F5344CB8AC3E}">
        <p14:creationId xmlns:p14="http://schemas.microsoft.com/office/powerpoint/2010/main" val="2679734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STRATEGY</a:t>
            </a:r>
            <a:endParaRPr lang="es-419" b="1" dirty="0"/>
          </a:p>
        </p:txBody>
      </p:sp>
      <p:sp>
        <p:nvSpPr>
          <p:cNvPr id="3" name="Marcador de contenido 2">
            <a:extLst>
              <a:ext uri="{FF2B5EF4-FFF2-40B4-BE49-F238E27FC236}">
                <a16:creationId xmlns:a16="http://schemas.microsoft.com/office/drawing/2014/main" id="{29C14AAF-BBAE-D20F-973C-354F3C6018B3}"/>
              </a:ext>
            </a:extLst>
          </p:cNvPr>
          <p:cNvSpPr>
            <a:spLocks noGrp="1"/>
          </p:cNvSpPr>
          <p:nvPr>
            <p:ph idx="1"/>
          </p:nvPr>
        </p:nvSpPr>
        <p:spPr/>
        <p:txBody>
          <a:bodyPr/>
          <a:lstStyle/>
          <a:p>
            <a:endParaRPr lang="es-419"/>
          </a:p>
        </p:txBody>
      </p:sp>
      <p:pic>
        <p:nvPicPr>
          <p:cNvPr id="6" name="Imagen 5">
            <a:extLst>
              <a:ext uri="{FF2B5EF4-FFF2-40B4-BE49-F238E27FC236}">
                <a16:creationId xmlns:a16="http://schemas.microsoft.com/office/drawing/2014/main" id="{DD6CA825-69C0-E281-674F-6BFEC657450A}"/>
              </a:ext>
            </a:extLst>
          </p:cNvPr>
          <p:cNvPicPr>
            <a:picLocks noChangeAspect="1"/>
          </p:cNvPicPr>
          <p:nvPr/>
        </p:nvPicPr>
        <p:blipFill rotWithShape="1">
          <a:blip r:embed="rId2"/>
          <a:srcRect l="21237" t="17894" r="25000" b="4654"/>
          <a:stretch/>
        </p:blipFill>
        <p:spPr>
          <a:xfrm>
            <a:off x="687389" y="1228299"/>
            <a:ext cx="10572014" cy="5308979"/>
          </a:xfrm>
          <a:prstGeom prst="rect">
            <a:avLst/>
          </a:prstGeom>
        </p:spPr>
      </p:pic>
    </p:spTree>
    <p:extLst>
      <p:ext uri="{BB962C8B-B14F-4D97-AF65-F5344CB8AC3E}">
        <p14:creationId xmlns:p14="http://schemas.microsoft.com/office/powerpoint/2010/main" val="35362782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pPr marL="0" indent="0" algn="ctr">
              <a:buNone/>
            </a:pPr>
            <a:r>
              <a:rPr lang="es-CO" sz="11500" b="1" dirty="0">
                <a:solidFill>
                  <a:schemeClr val="bg2">
                    <a:lumMod val="50000"/>
                  </a:schemeClr>
                </a:solidFill>
              </a:rPr>
              <a:t>TEMPLATE METHOD</a:t>
            </a:r>
            <a:endParaRPr lang="es-419" sz="11500" b="1" dirty="0">
              <a:solidFill>
                <a:schemeClr val="bg2">
                  <a:lumMod val="50000"/>
                </a:schemeClr>
              </a:solidFill>
            </a:endParaRPr>
          </a:p>
        </p:txBody>
      </p:sp>
    </p:spTree>
    <p:extLst>
      <p:ext uri="{BB962C8B-B14F-4D97-AF65-F5344CB8AC3E}">
        <p14:creationId xmlns:p14="http://schemas.microsoft.com/office/powerpoint/2010/main" val="1970320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TEMPLATE METHOD</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011119" y="1717383"/>
            <a:ext cx="820256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 patrón de diseño de método de plantilla es un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patrón de diseño de comportamiento que define 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esqueleto de un algoritmo en una superclase, pero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permite que las subclases anulen pasos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específicos del algoritmo.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Puede usarlo para crear algoritmos flexibles.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También evita que las subclases modifiquen 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algoritmo de manera incompatible.</a:t>
            </a:r>
            <a:endParaRPr lang="es-ES" altLang="es-419" sz="2800" dirty="0">
              <a:cs typeface="Arial" panose="020B0604020202020204" pitchFamily="34" charset="0"/>
            </a:endParaRPr>
          </a:p>
        </p:txBody>
      </p:sp>
    </p:spTree>
    <p:extLst>
      <p:ext uri="{BB962C8B-B14F-4D97-AF65-F5344CB8AC3E}">
        <p14:creationId xmlns:p14="http://schemas.microsoft.com/office/powerpoint/2010/main" val="38216947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TEMPLATE METHOD</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011119" y="1286496"/>
            <a:ext cx="10518905"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1" i="0" u="none" strike="noStrike" cap="none" normalizeH="0" baseline="0" dirty="0">
                <a:ln>
                  <a:noFill/>
                </a:ln>
                <a:solidFill>
                  <a:schemeClr val="tx1"/>
                </a:solidFill>
                <a:effectLst/>
                <a:cs typeface="Arial" panose="020B0604020202020204" pitchFamily="34" charset="0"/>
              </a:rPr>
              <a:t>PROBLEMA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Imagina que estás creando una aplicación de minería de datos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que analiza documentos corporativos. Los usuarios suben a la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aplicación documentos en varios formatos (PDF, DOC, CSV) y</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ésta intenta extraer la información relevante de estos documentos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en un formato uniforme.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La primera versión de la aplicación sólo funcionaba con archivos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DOC. La siguiente versión podía soportar archivos CSV. Un</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mes después, le “enseñaste” a extraer datos de archivos PDF.</a:t>
            </a:r>
            <a:endParaRPr lang="es-ES" altLang="es-419" sz="2800" dirty="0">
              <a:cs typeface="Arial" panose="020B0604020202020204" pitchFamily="34" charset="0"/>
            </a:endParaRPr>
          </a:p>
        </p:txBody>
      </p:sp>
    </p:spTree>
    <p:extLst>
      <p:ext uri="{BB962C8B-B14F-4D97-AF65-F5344CB8AC3E}">
        <p14:creationId xmlns:p14="http://schemas.microsoft.com/office/powerpoint/2010/main" val="39490514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TEMPLATE METHOD</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106653" y="1303066"/>
            <a:ext cx="10817064"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En cierto momento te das cuenta de que las tres clases tienen</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mucho código similar. Aunque el código para gestionar distintos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formatos de datos es totalmente diferente en todas las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clases, el código para procesar y analizar los datos es casi idéntico.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Hay otro problema relacionado con el código cliente que utiliza</a:t>
            </a: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esas clases. Tiene muchos condicionales que eligen un</a:t>
            </a: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curso de acción adecuado dependiendo de la clase del objeto</a:t>
            </a: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de procesamiento. Si las tres clases de procesamiento tienen</a:t>
            </a: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una interfaz común o una clase base, puedes eliminar los </a:t>
            </a: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Condicionales en el código cliente y utilizar el polimorfismo al </a:t>
            </a:r>
          </a:p>
          <a:p>
            <a:pPr marL="0" marR="0" lvl="0" indent="0" algn="l" defTabSz="914400" rtl="0" eaLnBrk="0" fontAlgn="base" latinLnBrk="0" hangingPunct="0">
              <a:lnSpc>
                <a:spcPct val="100000"/>
              </a:lnSpc>
              <a:spcBef>
                <a:spcPct val="0"/>
              </a:spcBef>
              <a:spcAft>
                <a:spcPct val="0"/>
              </a:spcAft>
              <a:buClrTx/>
              <a:buSzTx/>
              <a:buFontTx/>
              <a:buNone/>
              <a:tabLst/>
            </a:pPr>
            <a:r>
              <a:rPr lang="es-419" altLang="es-419" sz="2800" dirty="0">
                <a:cs typeface="Arial" panose="020B0604020202020204" pitchFamily="34" charset="0"/>
              </a:rPr>
              <a:t>invocar métodos en un objeto de procesamiento.</a:t>
            </a:r>
            <a:endParaRPr lang="es-ES" altLang="es-419" sz="2800" dirty="0">
              <a:cs typeface="Arial" panose="020B0604020202020204" pitchFamily="34" charset="0"/>
            </a:endParaRPr>
          </a:p>
        </p:txBody>
      </p:sp>
    </p:spTree>
    <p:extLst>
      <p:ext uri="{BB962C8B-B14F-4D97-AF65-F5344CB8AC3E}">
        <p14:creationId xmlns:p14="http://schemas.microsoft.com/office/powerpoint/2010/main" val="13106523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TEMPLATE METHOD</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104249" y="1303067"/>
            <a:ext cx="9983502"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1" i="0" u="none" strike="noStrike" cap="none" normalizeH="0" baseline="0" dirty="0">
                <a:ln>
                  <a:noFill/>
                </a:ln>
                <a:solidFill>
                  <a:schemeClr val="tx1"/>
                </a:solidFill>
                <a:effectLst/>
                <a:cs typeface="Arial" panose="020B0604020202020204" pitchFamily="34" charset="0"/>
              </a:rPr>
              <a:t>SOLUCIÓN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1"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El patrón </a:t>
            </a:r>
            <a:r>
              <a:rPr kumimoji="0" lang="es-419" altLang="es-419" sz="2800" i="0" u="none" strike="noStrike" cap="none" normalizeH="0" baseline="0" dirty="0" err="1">
                <a:ln>
                  <a:noFill/>
                </a:ln>
                <a:solidFill>
                  <a:schemeClr val="tx1"/>
                </a:solidFill>
                <a:effectLst/>
                <a:cs typeface="Arial" panose="020B0604020202020204" pitchFamily="34" charset="0"/>
              </a:rPr>
              <a:t>Template</a:t>
            </a:r>
            <a:r>
              <a:rPr kumimoji="0" lang="es-419" altLang="es-419" sz="2800" i="0" u="none" strike="noStrike" cap="none" normalizeH="0" baseline="0" dirty="0">
                <a:ln>
                  <a:noFill/>
                </a:ln>
                <a:solidFill>
                  <a:schemeClr val="tx1"/>
                </a:solidFill>
                <a:effectLst/>
                <a:cs typeface="Arial" panose="020B0604020202020204" pitchFamily="34" charset="0"/>
              </a:rPr>
              <a:t> </a:t>
            </a:r>
            <a:r>
              <a:rPr kumimoji="0" lang="es-419" altLang="es-419" sz="2800" i="0" u="none" strike="noStrike" cap="none" normalizeH="0" baseline="0" dirty="0" err="1">
                <a:ln>
                  <a:noFill/>
                </a:ln>
                <a:solidFill>
                  <a:schemeClr val="tx1"/>
                </a:solidFill>
                <a:effectLst/>
                <a:cs typeface="Arial" panose="020B0604020202020204" pitchFamily="34" charset="0"/>
              </a:rPr>
              <a:t>Method</a:t>
            </a:r>
            <a:r>
              <a:rPr kumimoji="0" lang="es-419" altLang="es-419" sz="2800" i="0" u="none" strike="noStrike" cap="none" normalizeH="0" baseline="0" dirty="0">
                <a:ln>
                  <a:noFill/>
                </a:ln>
                <a:solidFill>
                  <a:schemeClr val="tx1"/>
                </a:solidFill>
                <a:effectLst/>
                <a:cs typeface="Arial" panose="020B0604020202020204" pitchFamily="34" charset="0"/>
              </a:rPr>
              <a:t> sugiere que dividas un algoritmo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en una serie de pasos, conviertas estos pasos en métodos y</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coloques una serie de llamadas a esos métodos dentro de un</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único método plantilla. </a:t>
            </a:r>
          </a:p>
          <a:p>
            <a:pPr marL="0" marR="0" lvl="0" indent="0" algn="l" defTabSz="914400" rtl="0" eaLnBrk="0" fontAlgn="base" latinLnBrk="0" hangingPunct="0">
              <a:lnSpc>
                <a:spcPct val="100000"/>
              </a:lnSpc>
              <a:spcBef>
                <a:spcPct val="0"/>
              </a:spcBef>
              <a:spcAft>
                <a:spcPct val="0"/>
              </a:spcAft>
              <a:buClrTx/>
              <a:buSzTx/>
              <a:buFontTx/>
              <a:buNone/>
              <a:tabLst/>
            </a:pPr>
            <a:endParaRPr lang="es-419" altLang="es-419" sz="2800"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Los pasos pueden ser abstractos , o contar con una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implementación por defecto. Para utilizar el algoritmo,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el cliente debe aportar su propia subclase, implementar</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todos los pasos abstractos y sobrescribir algunos de los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opcionales si es necesario (pero no el propio método plantilla).</a:t>
            </a:r>
            <a:endParaRPr lang="es-ES" altLang="es-419" sz="2800" dirty="0">
              <a:cs typeface="Arial" panose="020B0604020202020204" pitchFamily="34" charset="0"/>
            </a:endParaRPr>
          </a:p>
        </p:txBody>
      </p:sp>
    </p:spTree>
    <p:extLst>
      <p:ext uri="{BB962C8B-B14F-4D97-AF65-F5344CB8AC3E}">
        <p14:creationId xmlns:p14="http://schemas.microsoft.com/office/powerpoint/2010/main" val="53725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TEMPLATE METHOD</a:t>
            </a:r>
            <a:endParaRPr lang="es-419" b="1" dirty="0"/>
          </a:p>
        </p:txBody>
      </p:sp>
      <p:sp>
        <p:nvSpPr>
          <p:cNvPr id="3" name="Marcador de contenido 2">
            <a:extLst>
              <a:ext uri="{FF2B5EF4-FFF2-40B4-BE49-F238E27FC236}">
                <a16:creationId xmlns:a16="http://schemas.microsoft.com/office/drawing/2014/main" id="{89314949-772D-941E-789E-C36713BC3DCE}"/>
              </a:ext>
            </a:extLst>
          </p:cNvPr>
          <p:cNvSpPr>
            <a:spLocks noGrp="1"/>
          </p:cNvSpPr>
          <p:nvPr>
            <p:ph idx="1"/>
          </p:nvPr>
        </p:nvSpPr>
        <p:spPr/>
        <p:txBody>
          <a:bodyPr/>
          <a:lstStyle/>
          <a:p>
            <a:endParaRPr lang="es-419"/>
          </a:p>
        </p:txBody>
      </p:sp>
      <p:pic>
        <p:nvPicPr>
          <p:cNvPr id="6" name="Imagen 5">
            <a:extLst>
              <a:ext uri="{FF2B5EF4-FFF2-40B4-BE49-F238E27FC236}">
                <a16:creationId xmlns:a16="http://schemas.microsoft.com/office/drawing/2014/main" id="{C29310DF-D6CB-8B59-EB1E-6A2EDA2EB83F}"/>
              </a:ext>
            </a:extLst>
          </p:cNvPr>
          <p:cNvPicPr>
            <a:picLocks noChangeAspect="1"/>
          </p:cNvPicPr>
          <p:nvPr/>
        </p:nvPicPr>
        <p:blipFill rotWithShape="1">
          <a:blip r:embed="rId2"/>
          <a:srcRect l="19254" t="16899" r="25895" b="9080"/>
          <a:stretch/>
        </p:blipFill>
        <p:spPr>
          <a:xfrm>
            <a:off x="1087271" y="1323834"/>
            <a:ext cx="10017458" cy="5073830"/>
          </a:xfrm>
          <a:prstGeom prst="rect">
            <a:avLst/>
          </a:prstGeom>
        </p:spPr>
      </p:pic>
    </p:spTree>
    <p:extLst>
      <p:ext uri="{BB962C8B-B14F-4D97-AF65-F5344CB8AC3E}">
        <p14:creationId xmlns:p14="http://schemas.microsoft.com/office/powerpoint/2010/main" val="15556956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TEMPLATE METHOD</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104249" y="2164841"/>
            <a:ext cx="1069844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1. La Clase Abstracta declara métodos que actúan como pasos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de un algoritmo, así como el propio método plantilla que invoca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estos métodos en un orden específico. Los pasos pueden</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declararse abstractos o contar con una implementación por</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defecto.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2. Las Clases Concretas pueden sobrescribir todos los pasos, pero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i="0" u="none" strike="noStrike" cap="none" normalizeH="0" baseline="0" dirty="0">
                <a:ln>
                  <a:noFill/>
                </a:ln>
                <a:solidFill>
                  <a:schemeClr val="tx1"/>
                </a:solidFill>
                <a:effectLst/>
                <a:cs typeface="Arial" panose="020B0604020202020204" pitchFamily="34" charset="0"/>
              </a:rPr>
              <a:t>no el propio método plantilla.</a:t>
            </a:r>
            <a:endParaRPr lang="es-ES" altLang="es-419" sz="2800" dirty="0">
              <a:cs typeface="Arial" panose="020B0604020202020204" pitchFamily="34" charset="0"/>
            </a:endParaRPr>
          </a:p>
        </p:txBody>
      </p:sp>
    </p:spTree>
    <p:extLst>
      <p:ext uri="{BB962C8B-B14F-4D97-AF65-F5344CB8AC3E}">
        <p14:creationId xmlns:p14="http://schemas.microsoft.com/office/powerpoint/2010/main" val="11515010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pPr marL="0" indent="0" algn="ctr">
              <a:buNone/>
            </a:pPr>
            <a:r>
              <a:rPr lang="es-CO" sz="11500" b="1" dirty="0">
                <a:solidFill>
                  <a:schemeClr val="bg2">
                    <a:lumMod val="50000"/>
                  </a:schemeClr>
                </a:solidFill>
              </a:rPr>
              <a:t>VISITOR</a:t>
            </a:r>
            <a:endParaRPr lang="es-419" sz="11500" b="1" dirty="0">
              <a:solidFill>
                <a:schemeClr val="bg2">
                  <a:lumMod val="50000"/>
                </a:schemeClr>
              </a:solidFill>
            </a:endParaRPr>
          </a:p>
        </p:txBody>
      </p:sp>
    </p:spTree>
    <p:extLst>
      <p:ext uri="{BB962C8B-B14F-4D97-AF65-F5344CB8AC3E}">
        <p14:creationId xmlns:p14="http://schemas.microsoft.com/office/powerpoint/2010/main" val="238776587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VISITOR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975207" y="1817803"/>
            <a:ext cx="1024158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El patrón de diseño </a:t>
            </a:r>
            <a:r>
              <a:rPr kumimoji="0" lang="es-419" altLang="es-419" sz="2800" b="0" i="0" u="none" strike="noStrike" cap="none" normalizeH="0" baseline="0" dirty="0" err="1">
                <a:ln>
                  <a:noFill/>
                </a:ln>
                <a:solidFill>
                  <a:schemeClr val="tx1"/>
                </a:solidFill>
                <a:effectLst/>
                <a:cs typeface="Arial" panose="020B0604020202020204" pitchFamily="34" charset="0"/>
              </a:rPr>
              <a:t>Visitor</a:t>
            </a:r>
            <a:r>
              <a:rPr kumimoji="0" lang="es-419" altLang="es-419" sz="2800" b="0" i="0" u="none" strike="noStrike" cap="none" normalizeH="0" baseline="0" dirty="0">
                <a:ln>
                  <a:noFill/>
                </a:ln>
                <a:solidFill>
                  <a:schemeClr val="tx1"/>
                </a:solidFill>
                <a:effectLst/>
                <a:cs typeface="Arial" panose="020B0604020202020204" pitchFamily="34" charset="0"/>
              </a:rPr>
              <a:t> es un patrón de comportamiento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en el que se utiliza un objeto visitante para realizar operaciones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en otros objetos.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Utilice el patrón de diseño de visitante al agregar nuevas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operaciones a un objeto ya existente.</a:t>
            </a:r>
            <a:endParaRPr lang="es-ES" altLang="es-419" sz="2800" dirty="0">
              <a:cs typeface="Arial" panose="020B0604020202020204" pitchFamily="34" charset="0"/>
            </a:endParaRPr>
          </a:p>
        </p:txBody>
      </p:sp>
    </p:spTree>
    <p:extLst>
      <p:ext uri="{BB962C8B-B14F-4D97-AF65-F5344CB8AC3E}">
        <p14:creationId xmlns:p14="http://schemas.microsoft.com/office/powerpoint/2010/main" val="507955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PRINCIPIOS DE DISEÑO DE SOFTWARE</a:t>
            </a:r>
            <a:br>
              <a:rPr lang="es-419" b="1" dirty="0"/>
            </a:br>
            <a:r>
              <a:rPr lang="es-419" b="1" dirty="0" err="1"/>
              <a:t>Reutilizaci</a:t>
            </a:r>
            <a:r>
              <a:rPr lang="es-CO" b="1" dirty="0" err="1"/>
              <a:t>ón</a:t>
            </a: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Acoplamientos fuertes entre componentes, dependencias de clases concretas en lugar de interfaces, operaciones incrustadas en el código.</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Todo esto reduce la flexibilidad del código y hace que sea más difícil de reutilizar.</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Utilizar patrones de diseño es una de las maneras de aumentar la flexibilidad de los componentes de software y hacerlos más fáciles de reutilizar. Sin embargo, en ocasiones esto tiene el precio de complicar los componentes. </a:t>
            </a:r>
          </a:p>
        </p:txBody>
      </p:sp>
    </p:spTree>
    <p:extLst>
      <p:ext uri="{BB962C8B-B14F-4D97-AF65-F5344CB8AC3E}">
        <p14:creationId xmlns:p14="http://schemas.microsoft.com/office/powerpoint/2010/main" val="36543325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VISITOR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987388" y="1552744"/>
            <a:ext cx="10945304"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1" i="0" u="none" strike="noStrike" cap="none" normalizeH="0" baseline="0" dirty="0">
                <a:ln>
                  <a:noFill/>
                </a:ln>
                <a:solidFill>
                  <a:schemeClr val="tx1"/>
                </a:solidFill>
                <a:effectLst/>
                <a:cs typeface="Arial" panose="020B0604020202020204" pitchFamily="34" charset="0"/>
              </a:rPr>
              <a:t>PROBLEMA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2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Imagina que tu equipo desarrolla una aplicación que funciona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con información geográfica estructurada como un enorme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grafo. Cada nodo del grafo puede representar una entidad compleja,</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como una ciudad, pero también cosas más específicas,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como industrias, áreas turísticas, etc. Los nodos están conectados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con otros si hay un camino entre los objetos reales que</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representan. Técnicamente, cada tipo de nodo está representado</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por su propia clase, mientras que cada nodo específico es</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2800" b="0" i="0" u="none" strike="noStrike" cap="none" normalizeH="0" baseline="0" dirty="0">
                <a:ln>
                  <a:noFill/>
                </a:ln>
                <a:solidFill>
                  <a:schemeClr val="tx1"/>
                </a:solidFill>
                <a:effectLst/>
                <a:cs typeface="Arial" panose="020B0604020202020204" pitchFamily="34" charset="0"/>
              </a:rPr>
              <a:t>un objeto.</a:t>
            </a:r>
            <a:endParaRPr lang="es-ES" altLang="es-419" sz="2800" dirty="0">
              <a:cs typeface="Arial" panose="020B0604020202020204" pitchFamily="34" charset="0"/>
            </a:endParaRPr>
          </a:p>
        </p:txBody>
      </p:sp>
    </p:spTree>
    <p:extLst>
      <p:ext uri="{BB962C8B-B14F-4D97-AF65-F5344CB8AC3E}">
        <p14:creationId xmlns:p14="http://schemas.microsoft.com/office/powerpoint/2010/main" val="11603607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VISITOR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260343" y="2158131"/>
            <a:ext cx="11540019"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l">
              <a:buNone/>
            </a:pPr>
            <a:r>
              <a:rPr lang="es-419" sz="2800" dirty="0">
                <a:cs typeface="Arial" panose="020B0604020202020204" pitchFamily="34" charset="0"/>
              </a:rPr>
              <a:t>En cierto momento, te surge la tarea de implementar la exportación</a:t>
            </a:r>
          </a:p>
          <a:p>
            <a:pPr marL="0" indent="0" algn="l">
              <a:buNone/>
            </a:pPr>
            <a:r>
              <a:rPr lang="es-419" sz="2800" dirty="0">
                <a:cs typeface="Arial" panose="020B0604020202020204" pitchFamily="34" charset="0"/>
              </a:rPr>
              <a:t>del grafo a formato XML. Al principio, el trabajo parece</a:t>
            </a:r>
          </a:p>
          <a:p>
            <a:pPr marL="0" indent="0" algn="l">
              <a:buNone/>
            </a:pPr>
            <a:r>
              <a:rPr lang="es-419" sz="2800" dirty="0">
                <a:cs typeface="Arial" panose="020B0604020202020204" pitchFamily="34" charset="0"/>
              </a:rPr>
              <a:t>bastante sencillo. Planificaste añadir un método de exportación</a:t>
            </a:r>
          </a:p>
          <a:p>
            <a:pPr marL="0" indent="0" algn="l">
              <a:buNone/>
            </a:pPr>
            <a:r>
              <a:rPr lang="es-419" sz="2800" dirty="0">
                <a:cs typeface="Arial" panose="020B0604020202020204" pitchFamily="34" charset="0"/>
              </a:rPr>
              <a:t>a cada clase de nodo y después aprovechar la recursión</a:t>
            </a:r>
          </a:p>
          <a:p>
            <a:pPr marL="0" indent="0" algn="l">
              <a:buNone/>
            </a:pPr>
            <a:r>
              <a:rPr lang="es-419" sz="2800" dirty="0">
                <a:cs typeface="Arial" panose="020B0604020202020204" pitchFamily="34" charset="0"/>
              </a:rPr>
              <a:t>para recorrer cada nodo del grafo, ejecutando el método de</a:t>
            </a:r>
          </a:p>
          <a:p>
            <a:pPr marL="0" indent="0" algn="l">
              <a:buNone/>
            </a:pPr>
            <a:r>
              <a:rPr lang="es-419" sz="2800" dirty="0">
                <a:cs typeface="Arial" panose="020B0604020202020204" pitchFamily="34" charset="0"/>
              </a:rPr>
              <a:t>exportación. La solución era sencilla y elegante: gracias al polimorfismo,</a:t>
            </a:r>
          </a:p>
          <a:p>
            <a:pPr marL="0" indent="0" algn="l">
              <a:buNone/>
            </a:pPr>
            <a:r>
              <a:rPr lang="es-419" sz="2800" dirty="0">
                <a:cs typeface="Arial" panose="020B0604020202020204" pitchFamily="34" charset="0"/>
              </a:rPr>
              <a:t>no acoplabas el código que invocaba el método de</a:t>
            </a:r>
          </a:p>
          <a:p>
            <a:pPr marL="0" indent="0" algn="l">
              <a:buNone/>
            </a:pPr>
            <a:r>
              <a:rPr lang="es-419" sz="2800" dirty="0">
                <a:cs typeface="Arial" panose="020B0604020202020204" pitchFamily="34" charset="0"/>
              </a:rPr>
              <a:t>exportación a clases concretas de nodos.</a:t>
            </a:r>
            <a:endParaRPr lang="es-ES" altLang="es-419" sz="2800" dirty="0">
              <a:cs typeface="Arial" panose="020B0604020202020204" pitchFamily="34" charset="0"/>
            </a:endParaRPr>
          </a:p>
        </p:txBody>
      </p:sp>
    </p:spTree>
    <p:extLst>
      <p:ext uri="{BB962C8B-B14F-4D97-AF65-F5344CB8AC3E}">
        <p14:creationId xmlns:p14="http://schemas.microsoft.com/office/powerpoint/2010/main" val="7092441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VISITOR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1205752" y="1874450"/>
            <a:ext cx="10193432"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l">
              <a:buNone/>
            </a:pPr>
            <a:r>
              <a:rPr lang="es-419" sz="2800" b="1" dirty="0">
                <a:cs typeface="Arial" panose="020B0604020202020204" pitchFamily="34" charset="0"/>
              </a:rPr>
              <a:t>SOLUCIÓN</a:t>
            </a:r>
          </a:p>
          <a:p>
            <a:pPr marL="0" indent="0" algn="l">
              <a:buNone/>
            </a:pPr>
            <a:endParaRPr lang="es-419" sz="2800" dirty="0">
              <a:cs typeface="Arial" panose="020B0604020202020204" pitchFamily="34" charset="0"/>
            </a:endParaRPr>
          </a:p>
          <a:p>
            <a:pPr marL="0" indent="0" algn="l">
              <a:buNone/>
            </a:pPr>
            <a:r>
              <a:rPr lang="es-419" sz="2800" dirty="0">
                <a:cs typeface="Arial" panose="020B0604020202020204" pitchFamily="34" charset="0"/>
              </a:rPr>
              <a:t>El patrón </a:t>
            </a:r>
            <a:r>
              <a:rPr lang="es-419" sz="2800" dirty="0" err="1">
                <a:cs typeface="Arial" panose="020B0604020202020204" pitchFamily="34" charset="0"/>
              </a:rPr>
              <a:t>Visitor</a:t>
            </a:r>
            <a:r>
              <a:rPr lang="es-419" sz="2800" dirty="0">
                <a:cs typeface="Arial" panose="020B0604020202020204" pitchFamily="34" charset="0"/>
              </a:rPr>
              <a:t> sugiere que coloques el nuevo comportamiento</a:t>
            </a:r>
          </a:p>
          <a:p>
            <a:pPr marL="0" indent="0" algn="l">
              <a:buNone/>
            </a:pPr>
            <a:r>
              <a:rPr lang="es-419" sz="2800" dirty="0">
                <a:cs typeface="Arial" panose="020B0604020202020204" pitchFamily="34" charset="0"/>
              </a:rPr>
              <a:t>en una clase separada llamada visitante, en lugar de intentar</a:t>
            </a:r>
          </a:p>
          <a:p>
            <a:pPr marL="0" indent="0" algn="l">
              <a:buNone/>
            </a:pPr>
            <a:r>
              <a:rPr lang="es-419" sz="2800" dirty="0">
                <a:cs typeface="Arial" panose="020B0604020202020204" pitchFamily="34" charset="0"/>
              </a:rPr>
              <a:t>integrarlo dentro de clases existentes. El objeto que</a:t>
            </a:r>
          </a:p>
          <a:p>
            <a:pPr marL="0" indent="0" algn="l">
              <a:buNone/>
            </a:pPr>
            <a:r>
              <a:rPr lang="es-419" sz="2800" dirty="0">
                <a:cs typeface="Arial" panose="020B0604020202020204" pitchFamily="34" charset="0"/>
              </a:rPr>
              <a:t>originalmente tenía que realizar el comportamiento se pasa</a:t>
            </a:r>
          </a:p>
          <a:p>
            <a:pPr marL="0" indent="0" algn="l">
              <a:buNone/>
            </a:pPr>
            <a:r>
              <a:rPr lang="es-419" sz="2800" dirty="0">
                <a:cs typeface="Arial" panose="020B0604020202020204" pitchFamily="34" charset="0"/>
              </a:rPr>
              <a:t>ahora a uno de los métodos del visitante como argumento, de</a:t>
            </a:r>
          </a:p>
          <a:p>
            <a:pPr marL="0" indent="0" algn="l">
              <a:buNone/>
            </a:pPr>
            <a:r>
              <a:rPr lang="es-419" sz="2800" dirty="0">
                <a:cs typeface="Arial" panose="020B0604020202020204" pitchFamily="34" charset="0"/>
              </a:rPr>
              <a:t>modo que el método accede a toda la información necesaria</a:t>
            </a:r>
          </a:p>
          <a:p>
            <a:pPr marL="0" indent="0" algn="l">
              <a:buNone/>
            </a:pPr>
            <a:r>
              <a:rPr lang="es-419" sz="2800" dirty="0">
                <a:cs typeface="Arial" panose="020B0604020202020204" pitchFamily="34" charset="0"/>
              </a:rPr>
              <a:t>contenida dentro del objeto.</a:t>
            </a:r>
            <a:endParaRPr lang="es-ES" altLang="es-419" sz="2800" dirty="0">
              <a:cs typeface="Arial" panose="020B0604020202020204" pitchFamily="34" charset="0"/>
            </a:endParaRPr>
          </a:p>
        </p:txBody>
      </p:sp>
    </p:spTree>
    <p:extLst>
      <p:ext uri="{BB962C8B-B14F-4D97-AF65-F5344CB8AC3E}">
        <p14:creationId xmlns:p14="http://schemas.microsoft.com/office/powerpoint/2010/main" val="4127041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PRINCIPIOS DE DISEÑO DE SOFTWARE</a:t>
            </a:r>
            <a:br>
              <a:rPr lang="es-419" b="1" dirty="0"/>
            </a:br>
            <a:r>
              <a:rPr lang="es-419" b="1" dirty="0"/>
              <a:t>Extensibilidad</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856096" y="2133599"/>
            <a:ext cx="9840035"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El cambio es lo único constante en la vida de un programador.</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Lanzaste un videojuego para Windows, pero ahora la gente demanda una versión macOS.</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Creaste un </a:t>
            </a:r>
            <a:r>
              <a:rPr lang="es-419" sz="2000" b="0" i="0" u="none" strike="noStrike" baseline="0" dirty="0" err="1">
                <a:solidFill>
                  <a:srgbClr val="444444"/>
                </a:solidFill>
                <a:latin typeface="Verdana" panose="020B0604030504040204" pitchFamily="34" charset="0"/>
                <a:ea typeface="Verdana" panose="020B0604030504040204" pitchFamily="34" charset="0"/>
              </a:rPr>
              <a:t>framework</a:t>
            </a:r>
            <a:r>
              <a:rPr lang="es-419" sz="2000" b="0" i="0" u="none" strike="noStrike" baseline="0" dirty="0">
                <a:solidFill>
                  <a:srgbClr val="444444"/>
                </a:solidFill>
                <a:latin typeface="Verdana" panose="020B0604030504040204" pitchFamily="34" charset="0"/>
                <a:ea typeface="Verdana" panose="020B0604030504040204" pitchFamily="34" charset="0"/>
              </a:rPr>
              <a:t> GUI con botones cuadrados, pero meses después los botones redondos son tendencia.</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Diseñaste una espectacular arquitectura para un sitio web de comercio electrónico, pero poco después los clientes piden una función que les permita aceptar pedidos por teléfono.</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Los patrones de diseño son más pequeños y más abstractos que los </a:t>
            </a:r>
            <a:r>
              <a:rPr lang="es-419" sz="2000" b="0" i="0" u="none" strike="noStrike" baseline="0" dirty="0" err="1">
                <a:solidFill>
                  <a:srgbClr val="444444"/>
                </a:solidFill>
                <a:latin typeface="Verdana" panose="020B0604030504040204" pitchFamily="34" charset="0"/>
                <a:ea typeface="Verdana" panose="020B0604030504040204" pitchFamily="34" charset="0"/>
              </a:rPr>
              <a:t>frameworks</a:t>
            </a:r>
            <a:r>
              <a:rPr lang="es-419" sz="2000" b="0" i="0" u="none" strike="noStrike" baseline="0" dirty="0">
                <a:solidFill>
                  <a:srgbClr val="444444"/>
                </a:solidFill>
                <a:latin typeface="Verdana" panose="020B0604030504040204" pitchFamily="34" charset="0"/>
                <a:ea typeface="Verdana" panose="020B0604030504040204" pitchFamily="34" charset="0"/>
              </a:rPr>
              <a:t>. En realidad, son una descripción sobre cómo pueden relacionarse un par de clases e interactuar entre sí. El nivel de reutilización aumenta cuando pasas de clases a patrones y por último a </a:t>
            </a:r>
            <a:r>
              <a:rPr lang="es-419" sz="2000" b="0" i="0" u="none" strike="noStrike" baseline="0" dirty="0" err="1">
                <a:solidFill>
                  <a:srgbClr val="444444"/>
                </a:solidFill>
                <a:latin typeface="Verdana" panose="020B0604030504040204" pitchFamily="34" charset="0"/>
                <a:ea typeface="Verdana" panose="020B0604030504040204" pitchFamily="34" charset="0"/>
              </a:rPr>
              <a:t>frameworks</a:t>
            </a:r>
            <a:r>
              <a:rPr lang="es-419" sz="2000" b="0" i="0" u="none" strike="noStrike" baseline="0" dirty="0">
                <a:solidFill>
                  <a:srgbClr val="444444"/>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4033114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Conceptos básicos de POO</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2589212" y="2133600"/>
            <a:ext cx="8915400" cy="4362734"/>
          </a:xfrm>
        </p:spPr>
        <p:txBody>
          <a:bodyPr>
            <a:normAutofit/>
          </a:bodyPr>
          <a:lstStyle/>
          <a:p>
            <a:r>
              <a:rPr lang="es-419" sz="2000" dirty="0">
                <a:latin typeface="Verdana" panose="020B0604030504040204" pitchFamily="34" charset="0"/>
                <a:ea typeface="Verdana" panose="020B0604030504040204" pitchFamily="34" charset="0"/>
              </a:rPr>
              <a:t>La Programación orientada a objetos (POO) es un paradigma basado en el concepto de envolver bloques de información y su comportamiento relacionado, en lotes especiales llamados objetos, que se construyen a partir de un grupo de “planos” definidos por un programador, que se denominan clases.</a:t>
            </a:r>
          </a:p>
          <a:p>
            <a:r>
              <a:rPr lang="es-419" sz="2000" b="1" dirty="0">
                <a:latin typeface="Verdana" panose="020B0604030504040204" pitchFamily="34" charset="0"/>
                <a:ea typeface="Verdana" panose="020B0604030504040204" pitchFamily="34" charset="0"/>
              </a:rPr>
              <a:t>Objetos, clases</a:t>
            </a:r>
          </a:p>
          <a:p>
            <a:r>
              <a:rPr lang="es-419" sz="2000" dirty="0">
                <a:latin typeface="Verdana" panose="020B0604030504040204" pitchFamily="34" charset="0"/>
                <a:ea typeface="Verdana" panose="020B0604030504040204" pitchFamily="34" charset="0"/>
              </a:rPr>
              <a:t>La información almacenada dentro de los campos del objeto suele denominarse estado, y todos los métodos del objeto definen su comportamiento</a:t>
            </a:r>
          </a:p>
          <a:p>
            <a:r>
              <a:rPr lang="es-419" sz="2000" dirty="0">
                <a:latin typeface="Verdana" panose="020B0604030504040204" pitchFamily="34" charset="0"/>
                <a:ea typeface="Verdana" panose="020B0604030504040204" pitchFamily="34" charset="0"/>
              </a:rPr>
              <a:t>Por lo tanto, una clase es como un plano que define la estructura de los objetos, que son instancias concretas de esa clase</a:t>
            </a:r>
          </a:p>
        </p:txBody>
      </p:sp>
    </p:spTree>
    <p:extLst>
      <p:ext uri="{BB962C8B-B14F-4D97-AF65-F5344CB8AC3E}">
        <p14:creationId xmlns:p14="http://schemas.microsoft.com/office/powerpoint/2010/main" val="1030378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PRINCIPIOS DE DISEÑO DE SOFTWARE</a:t>
            </a:r>
            <a:br>
              <a:rPr lang="es-419" b="1" dirty="0"/>
            </a:br>
            <a:r>
              <a:rPr lang="es-419" b="1" dirty="0"/>
              <a:t>Extensibilidad</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Lo bueno de esta capa intermedia es que, a menudo, los patrones ofrecen la reutilización de un modo menos arriesgado que los </a:t>
            </a:r>
            <a:r>
              <a:rPr lang="es-419" sz="2000" b="0" i="0" u="none" strike="noStrike" baseline="0" dirty="0" err="1">
                <a:solidFill>
                  <a:srgbClr val="444444"/>
                </a:solidFill>
                <a:latin typeface="Verdana" panose="020B0604030504040204" pitchFamily="34" charset="0"/>
                <a:ea typeface="Verdana" panose="020B0604030504040204" pitchFamily="34" charset="0"/>
              </a:rPr>
              <a:t>frameworks</a:t>
            </a:r>
            <a:r>
              <a:rPr lang="es-419" sz="2000" b="0" i="0" u="none" strike="noStrike" baseline="0" dirty="0">
                <a:solidFill>
                  <a:srgbClr val="444444"/>
                </a:solidFill>
                <a:latin typeface="Verdana" panose="020B0604030504040204" pitchFamily="34" charset="0"/>
                <a:ea typeface="Verdana" panose="020B0604030504040204" pitchFamily="34" charset="0"/>
              </a:rPr>
              <a:t>. Crear un </a:t>
            </a:r>
            <a:r>
              <a:rPr lang="es-419" sz="2000" b="0" i="0" u="none" strike="noStrike" baseline="0" dirty="0" err="1">
                <a:solidFill>
                  <a:srgbClr val="444444"/>
                </a:solidFill>
                <a:latin typeface="Verdana" panose="020B0604030504040204" pitchFamily="34" charset="0"/>
                <a:ea typeface="Verdana" panose="020B0604030504040204" pitchFamily="34" charset="0"/>
              </a:rPr>
              <a:t>framework</a:t>
            </a:r>
            <a:r>
              <a:rPr lang="es-419" sz="2000" b="0" i="0" u="none" strike="noStrike" baseline="0" dirty="0">
                <a:solidFill>
                  <a:srgbClr val="444444"/>
                </a:solidFill>
                <a:latin typeface="Verdana" panose="020B0604030504040204" pitchFamily="34" charset="0"/>
                <a:ea typeface="Verdana" panose="020B0604030504040204" pitchFamily="34" charset="0"/>
              </a:rPr>
              <a:t> comprende un alto riesgo y una inversión considerable. Los patrones te permiten reutilizar ideas y conceptos de diseño con independencia del código concreto.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Porqué se presenta la </a:t>
            </a:r>
            <a:r>
              <a:rPr lang="es-419" sz="2000" dirty="0">
                <a:solidFill>
                  <a:srgbClr val="444444"/>
                </a:solidFill>
                <a:latin typeface="Verdana" panose="020B0604030504040204" pitchFamily="34" charset="0"/>
                <a:ea typeface="Verdana" panose="020B0604030504040204" pitchFamily="34" charset="0"/>
              </a:rPr>
              <a:t>extensibilidad: </a:t>
            </a:r>
            <a:r>
              <a:rPr lang="es-419" sz="2000" b="0" i="0" u="none" strike="noStrike" baseline="0" dirty="0">
                <a:solidFill>
                  <a:srgbClr val="444444"/>
                </a:solidFill>
                <a:latin typeface="Verdana" panose="020B0604030504040204" pitchFamily="34" charset="0"/>
                <a:ea typeface="Verdana" panose="020B0604030504040204" pitchFamily="34" charset="0"/>
              </a:rPr>
              <a:t>En primer lugar, comprendemos mejor el problema una vez que comenzamos a resolverlo. A menudo, para cuando finalizamos la primera versión de una aplicación, estamos listos para reescribirla desde el principio porque entonces comprendemos mucho mejor diversos aspectos del problema. También creciste profesionalmente y tu propio código te parece basura.</a:t>
            </a:r>
          </a:p>
        </p:txBody>
      </p:sp>
    </p:spTree>
    <p:extLst>
      <p:ext uri="{BB962C8B-B14F-4D97-AF65-F5344CB8AC3E}">
        <p14:creationId xmlns:p14="http://schemas.microsoft.com/office/powerpoint/2010/main" val="1223870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PRINCIPIOS DE DISEÑO DE SOFTWARE</a:t>
            </a:r>
            <a:br>
              <a:rPr lang="es-419" b="1" dirty="0"/>
            </a:br>
            <a:r>
              <a:rPr lang="es-419" b="1" dirty="0"/>
              <a:t>Extensibilidad</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Algo fuera de tu control ha cambiado. </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Éste es el motivo por el que tantos equipos de desarrollo saltan de sus ideas originales hacia algo nuevo. Todos aquellos que se basaron en Flash para una aplicación online han rehecho o migrado su código desde que, navegador tras navegador, todos dejan de soportar Flash. </a:t>
            </a:r>
          </a:p>
        </p:txBody>
      </p:sp>
    </p:spTree>
    <p:extLst>
      <p:ext uri="{BB962C8B-B14F-4D97-AF65-F5344CB8AC3E}">
        <p14:creationId xmlns:p14="http://schemas.microsoft.com/office/powerpoint/2010/main" val="469543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PRINCIPIOS DE DISEÑO DE SOFTWARE</a:t>
            </a:r>
            <a:br>
              <a:rPr lang="es-419" b="1" dirty="0"/>
            </a:br>
            <a:r>
              <a:rPr lang="es-419" b="1" dirty="0"/>
              <a:t>Extensibilidad</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La tercera razón es que los postes de la portería se mueven.</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Tu cliente quedó encantado con la versión actual de la aplicación, pero ahora quiere once “pequeños” cambios para que haga otras cosas que nunca te mencionó en las primeras sesiones de planificación. No se trata de cambios frívolos: tu excelente primera versión le ha demostrado que todavía es posible mucho más. Hay un lado positivo: si alguien te pide cambiar algo de tu aplicación, eso significa que todavía le importa a alguien.</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Por este motivo, todos los desarrolladores experimentados se preparan para posibles cambios futuros cuando diseñan la arquitectura de una aplicación.</a:t>
            </a:r>
          </a:p>
        </p:txBody>
      </p:sp>
    </p:spTree>
    <p:extLst>
      <p:ext uri="{BB962C8B-B14F-4D97-AF65-F5344CB8AC3E}">
        <p14:creationId xmlns:p14="http://schemas.microsoft.com/office/powerpoint/2010/main" val="4158257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PRINCIPIOS DE DISEÑO DE SOFTWARE</a:t>
            </a:r>
            <a:br>
              <a:rPr lang="es-419" b="1" dirty="0"/>
            </a:br>
            <a:r>
              <a:rPr lang="es-419" b="1" dirty="0"/>
              <a:t>SOLID</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SOLID es una regla mnemotécnica para cinco principios de diseño ideados para hacer que los diseños de software sean más comprensibles, flexibles y fáciles de mantener.</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Como con todo en la vida, utilizar estos principios de forma descuidada puede hacer más mal que bien. El costo de aplicar estos principios en la arquitectura de un programa es que puede hacerlo más complicado de lo que debería. Dudo que exista un producto de software exitoso en el que se apliquen todos estos principios al mismo tiempo. Aspirar a estos principios es bueno, pero hay que ser práctico.</a:t>
            </a:r>
          </a:p>
        </p:txBody>
      </p:sp>
    </p:spTree>
    <p:extLst>
      <p:ext uri="{BB962C8B-B14F-4D97-AF65-F5344CB8AC3E}">
        <p14:creationId xmlns:p14="http://schemas.microsoft.com/office/powerpoint/2010/main" val="322859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S</a:t>
            </a:r>
            <a:r>
              <a:rPr lang="es-419" sz="4400" b="1" dirty="0"/>
              <a:t> </a:t>
            </a:r>
            <a:r>
              <a:rPr lang="es-419" b="1" dirty="0"/>
              <a:t>ingle </a:t>
            </a:r>
            <a:r>
              <a:rPr lang="es-419" b="1" dirty="0" err="1"/>
              <a:t>Responsibility</a:t>
            </a:r>
            <a:r>
              <a:rPr lang="es-419" b="1" dirty="0"/>
              <a:t> </a:t>
            </a:r>
            <a:r>
              <a:rPr lang="es-419" b="1" dirty="0" err="1"/>
              <a:t>Principle</a:t>
            </a:r>
            <a:r>
              <a:rPr lang="es-419" b="1" dirty="0"/>
              <a:t> </a:t>
            </a:r>
            <a:br>
              <a:rPr lang="es-419" b="1" dirty="0"/>
            </a:br>
            <a:r>
              <a:rPr lang="es-419" sz="2700" b="1" dirty="0"/>
              <a:t>Principio de responsabilidad única</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Una clase sólo debe tener una razón para cambiar.</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Intenta hacer a cada clase responsable de una única parte de la funcionalidad proporcionada por el software, y haz que esa responsabilidad quede totalmente encapsulada por (también puedes decir escondida dentro de) la clase.</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El principal objetivo de este principio es reducir la complejidad.</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No hace falta que inventes un diseño sofisticado para un programa que tiene unas 200 líneas de código. Con un puñado de buenos métodos te irá bien. Los verdaderos problemas surgen cuando tu programa crece y cambia constantemente. En cierto punto, las clases se vuelven tan grandes que ya no puedes recordar sus detalles.</a:t>
            </a:r>
          </a:p>
        </p:txBody>
      </p:sp>
    </p:spTree>
    <p:extLst>
      <p:ext uri="{BB962C8B-B14F-4D97-AF65-F5344CB8AC3E}">
        <p14:creationId xmlns:p14="http://schemas.microsoft.com/office/powerpoint/2010/main" val="893863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S</a:t>
            </a:r>
            <a:r>
              <a:rPr lang="es-419" sz="4400" b="1" dirty="0"/>
              <a:t> </a:t>
            </a:r>
            <a:r>
              <a:rPr lang="es-419" b="1" dirty="0"/>
              <a:t>ingle </a:t>
            </a:r>
            <a:r>
              <a:rPr lang="es-419" b="1" dirty="0" err="1"/>
              <a:t>Responsibility</a:t>
            </a:r>
            <a:r>
              <a:rPr lang="es-419" b="1" dirty="0"/>
              <a:t> </a:t>
            </a:r>
            <a:r>
              <a:rPr lang="es-419" b="1" dirty="0" err="1"/>
              <a:t>Principle</a:t>
            </a:r>
            <a:r>
              <a:rPr lang="es-419" b="1" dirty="0"/>
              <a:t> </a:t>
            </a:r>
            <a:br>
              <a:rPr lang="es-419" b="1" dirty="0"/>
            </a:br>
            <a:r>
              <a:rPr lang="es-419" sz="2700" b="1" dirty="0"/>
              <a:t>Principio de responsabilidad única</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La navegación del código se ralentiza hasta ir a paso de tortuga y tienes que recorrer clases enteras o incluso un programa completo para encontrar algo específico. El número de entidades en el programa supera tu capacidad cerebral y sientes que pierdes el control sobre el código.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Hay más: si una clase hace demasiadas cosas, tienes que cambiarla cada vez que una de esas cosas cambia. Al hacerlo, te arriesgas a descomponer otras partes de la clase que no pretendías cambiar. Si sientes que te resulta difícil centrarte en un aspecto específico del programa cada vez, recuerda el principio de responsabilidad única y comprueba si es el momento de dividir algunas clases en partes.</a:t>
            </a:r>
          </a:p>
        </p:txBody>
      </p:sp>
    </p:spTree>
    <p:extLst>
      <p:ext uri="{BB962C8B-B14F-4D97-AF65-F5344CB8AC3E}">
        <p14:creationId xmlns:p14="http://schemas.microsoft.com/office/powerpoint/2010/main" val="958952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O</a:t>
            </a:r>
            <a:r>
              <a:rPr lang="es-419" sz="4400" b="1" dirty="0"/>
              <a:t> </a:t>
            </a:r>
            <a:r>
              <a:rPr lang="es-419" b="1" dirty="0"/>
              <a:t>pen/</a:t>
            </a:r>
            <a:r>
              <a:rPr lang="es-419" b="1" dirty="0" err="1"/>
              <a:t>Closed</a:t>
            </a:r>
            <a:r>
              <a:rPr lang="es-419" b="1" dirty="0"/>
              <a:t> </a:t>
            </a:r>
            <a:r>
              <a:rPr lang="es-419" b="1" dirty="0" err="1"/>
              <a:t>Principle</a:t>
            </a:r>
            <a:r>
              <a:rPr lang="es-419" b="1" dirty="0"/>
              <a:t> </a:t>
            </a:r>
            <a:br>
              <a:rPr lang="es-419" b="1" dirty="0"/>
            </a:br>
            <a:r>
              <a:rPr lang="es-419" sz="2700" b="1" dirty="0"/>
              <a:t>Principio de abierto/cerrado</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Las clases deben estar abiertas a la extensión pero cerradas a la modificación.</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 idea fundamental de este principio es evitar que el código existente se descomponga cuando implementas nuevas funciones.</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Una clase está abierta si puedes extenderla, crear una subclase y hacer lo que quieras con ella (añadir nuevos métodos o campos, sobrescribir el comportamiento base, etc.). Algunos lenguajes de programación te permiten restringir en mayor medida la extensión de una clase con palabras clave como final . Después de esto, la clase ya no está abierta. Al mismo tiempo, la clase está cerrada (también puedes decir completa) si está lista al 100 % para que otras clases la utilicen; su interfaz está claramente definida y no se cambiará en el futuro.</a:t>
            </a:r>
          </a:p>
        </p:txBody>
      </p:sp>
    </p:spTree>
    <p:extLst>
      <p:ext uri="{BB962C8B-B14F-4D97-AF65-F5344CB8AC3E}">
        <p14:creationId xmlns:p14="http://schemas.microsoft.com/office/powerpoint/2010/main" val="297289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O</a:t>
            </a:r>
            <a:r>
              <a:rPr lang="es-419" sz="4400" b="1" dirty="0"/>
              <a:t> </a:t>
            </a:r>
            <a:r>
              <a:rPr lang="es-419" b="1" dirty="0"/>
              <a:t>pen/</a:t>
            </a:r>
            <a:r>
              <a:rPr lang="es-419" b="1" dirty="0" err="1"/>
              <a:t>Closed</a:t>
            </a:r>
            <a:r>
              <a:rPr lang="es-419" b="1" dirty="0"/>
              <a:t> </a:t>
            </a:r>
            <a:r>
              <a:rPr lang="es-419" b="1" dirty="0" err="1"/>
              <a:t>Principle</a:t>
            </a:r>
            <a:r>
              <a:rPr lang="es-419" b="1" dirty="0"/>
              <a:t> </a:t>
            </a:r>
            <a:br>
              <a:rPr lang="es-419" b="1" dirty="0"/>
            </a:br>
            <a:r>
              <a:rPr lang="es-419" sz="2700" b="1" dirty="0"/>
              <a:t>Principio de abierto/cerrado</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Las palabras abierta y cerrada, suenan mutuamente excluyentes, lo que hace confuso este principio</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Pero en lo que respecta a este principio, una clase puede estar al mismo tiempo abierta (para la extensión) y cerrada (para la modificación).</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Cuando una clase se ha desarrollado, probado, revisado e incluido en un </a:t>
            </a:r>
            <a:r>
              <a:rPr lang="es-419" sz="2000" b="0" i="0" u="none" strike="noStrike" baseline="0" dirty="0" err="1">
                <a:solidFill>
                  <a:srgbClr val="444444"/>
                </a:solidFill>
                <a:latin typeface="Verdana" panose="020B0604030504040204" pitchFamily="34" charset="0"/>
                <a:ea typeface="Verdana" panose="020B0604030504040204" pitchFamily="34" charset="0"/>
              </a:rPr>
              <a:t>framework</a:t>
            </a:r>
            <a:r>
              <a:rPr lang="es-419" sz="2000" b="0" i="0" u="none" strike="noStrike" baseline="0" dirty="0">
                <a:solidFill>
                  <a:srgbClr val="444444"/>
                </a:solidFill>
                <a:latin typeface="Verdana" panose="020B0604030504040204" pitchFamily="34" charset="0"/>
                <a:ea typeface="Verdana" panose="020B0604030504040204" pitchFamily="34" charset="0"/>
              </a:rPr>
              <a:t> o utilizada en una aplicación de cualquier otro modo, es arriesgado intentar cambia su código. En lugar de cambiar directamente el código de la clase, puedes crear una subclase y sobrescribir las partes de la clase original que quieras que se comporten de otra forma. Lograrás tu objetivo sin descomponer clientes existentes de la clase original.</a:t>
            </a:r>
          </a:p>
        </p:txBody>
      </p:sp>
    </p:spTree>
    <p:extLst>
      <p:ext uri="{BB962C8B-B14F-4D97-AF65-F5344CB8AC3E}">
        <p14:creationId xmlns:p14="http://schemas.microsoft.com/office/powerpoint/2010/main" val="1547527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L</a:t>
            </a:r>
            <a:r>
              <a:rPr lang="es-419" sz="4400" b="1" dirty="0"/>
              <a:t> </a:t>
            </a:r>
            <a:r>
              <a:rPr lang="es-419" b="1" dirty="0" err="1"/>
              <a:t>iskov</a:t>
            </a:r>
            <a:r>
              <a:rPr lang="es-419" b="1" dirty="0"/>
              <a:t> </a:t>
            </a:r>
            <a:r>
              <a:rPr lang="es-419" b="1" dirty="0" err="1"/>
              <a:t>Substitution</a:t>
            </a:r>
            <a:r>
              <a:rPr lang="es-419" b="1" dirty="0"/>
              <a:t> </a:t>
            </a:r>
            <a:r>
              <a:rPr lang="es-419" b="1" dirty="0" err="1"/>
              <a:t>Principle</a:t>
            </a:r>
            <a:br>
              <a:rPr lang="es-419" b="1" dirty="0"/>
            </a:br>
            <a:r>
              <a:rPr lang="es-419" sz="2700" b="1" dirty="0"/>
              <a:t>Principio de sustitución de </a:t>
            </a:r>
            <a:r>
              <a:rPr lang="es-419" sz="2700" b="1" dirty="0" err="1"/>
              <a:t>Liskov</a:t>
            </a:r>
            <a:r>
              <a:rPr lang="es-419" sz="2700" b="1" dirty="0"/>
              <a:t> </a:t>
            </a:r>
            <a:r>
              <a:rPr lang="es-419" sz="1300" b="1" dirty="0"/>
              <a:t>1</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Al extender una clase, recuerda que debes tener la capacidad de pasar objetos de las subclases en lugar de objetos de la clase padre, sin descomponer el código cliente.</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Esto significa que la subclase debe permanecer compatible con el comportamiento de la superclase. Al sobrescribir un método, extiende el comportamiento base en lugar de sustituirlo con algo totalmente distinto.</a:t>
            </a:r>
            <a:endParaRPr lang="es-419" sz="200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El principio de sustitución es un grupo de comprobaciones que ayudan a predecir si una subclase permanece compatible con el código que pudo funcionar con objetos de la superclase.</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1100" dirty="0">
                <a:solidFill>
                  <a:srgbClr val="444444"/>
                </a:solidFill>
                <a:latin typeface="Verdana" panose="020B0604030504040204" pitchFamily="34" charset="0"/>
                <a:ea typeface="Verdana" panose="020B0604030504040204" pitchFamily="34" charset="0"/>
              </a:rPr>
              <a:t>1. Este principio debe su nombre a Barbara </a:t>
            </a:r>
            <a:r>
              <a:rPr lang="es-419" sz="1100" dirty="0" err="1">
                <a:solidFill>
                  <a:srgbClr val="444444"/>
                </a:solidFill>
                <a:latin typeface="Verdana" panose="020B0604030504040204" pitchFamily="34" charset="0"/>
                <a:ea typeface="Verdana" panose="020B0604030504040204" pitchFamily="34" charset="0"/>
              </a:rPr>
              <a:t>Liskov</a:t>
            </a:r>
            <a:r>
              <a:rPr lang="es-419" sz="1100" dirty="0">
                <a:solidFill>
                  <a:srgbClr val="444444"/>
                </a:solidFill>
                <a:latin typeface="Verdana" panose="020B0604030504040204" pitchFamily="34" charset="0"/>
                <a:ea typeface="Verdana" panose="020B0604030504040204" pitchFamily="34" charset="0"/>
              </a:rPr>
              <a:t>, que lo definió en 1987 en su trabajo Data </a:t>
            </a:r>
            <a:r>
              <a:rPr lang="es-419" sz="1100" dirty="0" err="1">
                <a:solidFill>
                  <a:srgbClr val="444444"/>
                </a:solidFill>
                <a:latin typeface="Verdana" panose="020B0604030504040204" pitchFamily="34" charset="0"/>
                <a:ea typeface="Verdana" panose="020B0604030504040204" pitchFamily="34" charset="0"/>
              </a:rPr>
              <a:t>abstraction</a:t>
            </a:r>
            <a:r>
              <a:rPr lang="es-419" sz="1100" dirty="0">
                <a:solidFill>
                  <a:srgbClr val="444444"/>
                </a:solidFill>
                <a:latin typeface="Verdana" panose="020B0604030504040204" pitchFamily="34" charset="0"/>
                <a:ea typeface="Verdana" panose="020B0604030504040204" pitchFamily="34" charset="0"/>
              </a:rPr>
              <a:t> and </a:t>
            </a:r>
            <a:r>
              <a:rPr lang="es-419" sz="1100" dirty="0" err="1">
                <a:solidFill>
                  <a:srgbClr val="444444"/>
                </a:solidFill>
                <a:latin typeface="Verdana" panose="020B0604030504040204" pitchFamily="34" charset="0"/>
                <a:ea typeface="Verdana" panose="020B0604030504040204" pitchFamily="34" charset="0"/>
              </a:rPr>
              <a:t>hierarchy</a:t>
            </a:r>
            <a:r>
              <a:rPr lang="es-419" sz="1100" dirty="0">
                <a:solidFill>
                  <a:srgbClr val="444444"/>
                </a:solidFill>
                <a:latin typeface="Verdana" panose="020B0604030504040204" pitchFamily="34" charset="0"/>
                <a:ea typeface="Verdana" panose="020B0604030504040204" pitchFamily="34" charset="0"/>
              </a:rPr>
              <a:t>: https://refactoring.guru/liskov/dah</a:t>
            </a:r>
          </a:p>
          <a:p>
            <a:pPr algn="l"/>
            <a:endParaRPr lang="es-419" sz="200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43084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L</a:t>
            </a:r>
            <a:r>
              <a:rPr lang="es-419" sz="4400" b="1" dirty="0"/>
              <a:t> </a:t>
            </a:r>
            <a:r>
              <a:rPr lang="es-419" b="1" dirty="0" err="1"/>
              <a:t>iskov</a:t>
            </a:r>
            <a:r>
              <a:rPr lang="es-419" b="1" dirty="0"/>
              <a:t> </a:t>
            </a:r>
            <a:r>
              <a:rPr lang="es-419" b="1" dirty="0" err="1"/>
              <a:t>Substitution</a:t>
            </a:r>
            <a:r>
              <a:rPr lang="es-419" b="1" dirty="0"/>
              <a:t> </a:t>
            </a:r>
            <a:r>
              <a:rPr lang="es-419" b="1" dirty="0" err="1"/>
              <a:t>Principle</a:t>
            </a:r>
            <a:br>
              <a:rPr lang="es-419" b="1" dirty="0"/>
            </a:br>
            <a:r>
              <a:rPr lang="es-419" sz="2700" b="1" dirty="0"/>
              <a:t>Principio de sustitución de </a:t>
            </a:r>
            <a:r>
              <a:rPr lang="es-419" sz="2700" b="1" dirty="0" err="1"/>
              <a:t>Liskov</a:t>
            </a:r>
            <a:r>
              <a:rPr lang="es-419" sz="2700" b="1" dirty="0"/>
              <a:t> </a:t>
            </a:r>
            <a:r>
              <a:rPr lang="es-419" sz="1300" b="1" dirty="0"/>
              <a:t>1</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Este concepto es fundamental al desarrollar bibliotecas y </a:t>
            </a:r>
            <a:r>
              <a:rPr lang="es-419" sz="2000" b="0" i="0" u="none" strike="noStrike" baseline="0" dirty="0" err="1">
                <a:solidFill>
                  <a:srgbClr val="444444"/>
                </a:solidFill>
                <a:latin typeface="Verdana" panose="020B0604030504040204" pitchFamily="34" charset="0"/>
                <a:ea typeface="Verdana" panose="020B0604030504040204" pitchFamily="34" charset="0"/>
              </a:rPr>
              <a:t>frameworks</a:t>
            </a:r>
            <a:r>
              <a:rPr lang="es-419" sz="2000" b="0" i="0" u="none" strike="noStrike" baseline="0" dirty="0">
                <a:solidFill>
                  <a:srgbClr val="444444"/>
                </a:solidFill>
                <a:latin typeface="Verdana" panose="020B0604030504040204" pitchFamily="34" charset="0"/>
                <a:ea typeface="Verdana" panose="020B0604030504040204" pitchFamily="34" charset="0"/>
              </a:rPr>
              <a:t>, porque otras personas utilizarán tus clases y no podrás acceder directamente ni cambiar su código.</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Al contrario que otros principios de diseño que están muy abiertos a la interpretación, el principio de sustitución incluye un grupo de requisitos formales para las subclases y, específicamente, para sus métodos. Repasemos esta lista en detalle.</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Los tipos de parámetros en el método de una subclase deben coincidir o ser más abstractos que los tipos de parámetros del método de la superclase.</a:t>
            </a:r>
            <a:endParaRPr lang="es-419" sz="200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62255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Jerarquías de clase</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p:txBody>
          <a:bodyPr>
            <a:normAutofit/>
          </a:bodyPr>
          <a:lstStyle/>
          <a:p>
            <a:r>
              <a:rPr lang="es-419" sz="2000" dirty="0">
                <a:latin typeface="Verdana" panose="020B0604030504040204" pitchFamily="34" charset="0"/>
                <a:ea typeface="Verdana" panose="020B0604030504040204" pitchFamily="34" charset="0"/>
              </a:rPr>
              <a:t>Todo va muy bien mientras hablamos de una sola clase. Naturalmente, un programa real contiene más de una clase. Algunas de esas clases pueden estar organizadas en jerarquías de clase.</a:t>
            </a:r>
          </a:p>
          <a:p>
            <a:endParaRPr lang="es-419" sz="2000" dirty="0">
              <a:latin typeface="Verdana" panose="020B0604030504040204" pitchFamily="34" charset="0"/>
              <a:ea typeface="Verdana" panose="020B0604030504040204" pitchFamily="34" charset="0"/>
            </a:endParaRPr>
          </a:p>
          <a:p>
            <a:r>
              <a:rPr lang="es-419" sz="2000" dirty="0">
                <a:latin typeface="Verdana" panose="020B0604030504040204" pitchFamily="34" charset="0"/>
                <a:ea typeface="Verdana" panose="020B0604030504040204" pitchFamily="34" charset="0"/>
              </a:rPr>
              <a:t>Una clase padre se denomina superclase. Sus hijas son las subclases. Las subclases heredan el estado y el comportamiento de su padre y se limitan a definir atributos o comportamientos que son diferentes. </a:t>
            </a:r>
          </a:p>
          <a:p>
            <a:endParaRPr lang="es-419" sz="2000" dirty="0">
              <a:latin typeface="Verdana" panose="020B0604030504040204" pitchFamily="34" charset="0"/>
              <a:ea typeface="Verdana" panose="020B0604030504040204" pitchFamily="34" charset="0"/>
            </a:endParaRPr>
          </a:p>
          <a:p>
            <a:endParaRPr lang="es-419" dirty="0"/>
          </a:p>
        </p:txBody>
      </p:sp>
    </p:spTree>
    <p:extLst>
      <p:ext uri="{BB962C8B-B14F-4D97-AF65-F5344CB8AC3E}">
        <p14:creationId xmlns:p14="http://schemas.microsoft.com/office/powerpoint/2010/main" val="2933848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L</a:t>
            </a:r>
            <a:r>
              <a:rPr lang="es-419" sz="4400" b="1" dirty="0"/>
              <a:t> </a:t>
            </a:r>
            <a:r>
              <a:rPr lang="es-419" b="1" dirty="0" err="1"/>
              <a:t>iskov</a:t>
            </a:r>
            <a:r>
              <a:rPr lang="es-419" b="1" dirty="0"/>
              <a:t> </a:t>
            </a:r>
            <a:r>
              <a:rPr lang="es-419" b="1" dirty="0" err="1"/>
              <a:t>Substitution</a:t>
            </a:r>
            <a:r>
              <a:rPr lang="es-419" b="1" dirty="0"/>
              <a:t> </a:t>
            </a:r>
            <a:r>
              <a:rPr lang="es-419" b="1" dirty="0" err="1"/>
              <a:t>Principle</a:t>
            </a:r>
            <a:br>
              <a:rPr lang="es-419" b="1" dirty="0"/>
            </a:br>
            <a:r>
              <a:rPr lang="es-419" sz="2700" b="1" dirty="0"/>
              <a:t>Principio de sustitución de </a:t>
            </a:r>
            <a:r>
              <a:rPr lang="es-419" sz="2700" b="1" dirty="0" err="1"/>
              <a:t>Liskov</a:t>
            </a:r>
            <a:r>
              <a:rPr lang="es-419" sz="2700" b="1" dirty="0"/>
              <a:t> </a:t>
            </a:r>
            <a:r>
              <a:rPr lang="es-419" sz="1300" b="1" dirty="0"/>
              <a:t>1</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Del mundo de los lenguajes de programación de tipado dinámico podemos extraer otro ejemplo negativo: el método base devuelve una cadena, pero el método sobrescrito devuelve un número.</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Un método de una subclase no debe arrojar tipos de excepciones que no se espere que arroje el método base. En otras palabras, los tipos de excepciones deben coincidir o ser subtipos de los que el método base es capaz de arrojar.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Esta regla proviene del hecho de que los bloques try-catch en el código cliente se dirigen a los tipos específicos de excepciones que más probablemente arrojará el método base. Por lo tanto, una excepción inesperada puede colarse entre las líneas defensivas del código cliente y destrozar la aplicación.</a:t>
            </a:r>
          </a:p>
        </p:txBody>
      </p:sp>
    </p:spTree>
    <p:extLst>
      <p:ext uri="{BB962C8B-B14F-4D97-AF65-F5344CB8AC3E}">
        <p14:creationId xmlns:p14="http://schemas.microsoft.com/office/powerpoint/2010/main" val="2501467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L</a:t>
            </a:r>
            <a:r>
              <a:rPr lang="es-419" sz="4400" b="1" dirty="0"/>
              <a:t> </a:t>
            </a:r>
            <a:r>
              <a:rPr lang="es-419" b="1" dirty="0" err="1"/>
              <a:t>iskov</a:t>
            </a:r>
            <a:r>
              <a:rPr lang="es-419" b="1" dirty="0"/>
              <a:t> </a:t>
            </a:r>
            <a:r>
              <a:rPr lang="es-419" b="1" dirty="0" err="1"/>
              <a:t>Substitution</a:t>
            </a:r>
            <a:r>
              <a:rPr lang="es-419" b="1" dirty="0"/>
              <a:t> </a:t>
            </a:r>
            <a:r>
              <a:rPr lang="es-419" b="1" dirty="0" err="1"/>
              <a:t>Principle</a:t>
            </a:r>
            <a:br>
              <a:rPr lang="es-419" b="1" dirty="0"/>
            </a:br>
            <a:r>
              <a:rPr lang="es-419" sz="2700" b="1" dirty="0"/>
              <a:t>Principio de sustitución de </a:t>
            </a:r>
            <a:r>
              <a:rPr lang="es-419" sz="2700" b="1" dirty="0" err="1"/>
              <a:t>Liskov</a:t>
            </a:r>
            <a:r>
              <a:rPr lang="es-419" sz="2700" b="1" dirty="0"/>
              <a:t> </a:t>
            </a:r>
            <a:r>
              <a:rPr lang="es-419" sz="1300" b="1" dirty="0"/>
              <a:t>1</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En la mayoría de lenguajes de programación modernos, sobre todo los de tipado estático (Java, C# y otros), estas reglas vienen integradas en el lenguaje. No podrás compilar un programa que viola estas reglas.</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Una subclase no debe fortalecer las condiciones previas. Por ejemplo, el método base tiene un parámetro con el tipo </a:t>
            </a:r>
            <a:r>
              <a:rPr lang="es-419" sz="2000" b="0" i="0" u="none" strike="noStrike" baseline="0" dirty="0" err="1">
                <a:solidFill>
                  <a:srgbClr val="444444"/>
                </a:solidFill>
                <a:latin typeface="Verdana" panose="020B0604030504040204" pitchFamily="34" charset="0"/>
                <a:ea typeface="Verdana" panose="020B0604030504040204" pitchFamily="34" charset="0"/>
              </a:rPr>
              <a:t>int</a:t>
            </a:r>
            <a:r>
              <a:rPr lang="es-419" sz="2000" b="0" i="0" u="none" strike="noStrike" baseline="0" dirty="0">
                <a:solidFill>
                  <a:srgbClr val="444444"/>
                </a:solidFill>
                <a:latin typeface="Verdana" panose="020B0604030504040204" pitchFamily="34" charset="0"/>
                <a:ea typeface="Verdana" panose="020B0604030504040204" pitchFamily="34" charset="0"/>
              </a:rPr>
              <a:t>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Si una subclase sobrescribe este método y requiere que el valor de un argumento pasado al método sea positivo (lanzando una excepción si el valor es negativo), esto amplía las condiciones previas. El código cliente, que solía funcionar bien pasando números negativos al método, ahora se descompone si empieza a funcionar con un objeto de esta subclase.</a:t>
            </a:r>
          </a:p>
        </p:txBody>
      </p:sp>
    </p:spTree>
    <p:extLst>
      <p:ext uri="{BB962C8B-B14F-4D97-AF65-F5344CB8AC3E}">
        <p14:creationId xmlns:p14="http://schemas.microsoft.com/office/powerpoint/2010/main" val="1197555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L</a:t>
            </a:r>
            <a:r>
              <a:rPr lang="es-419" sz="4400" b="1" dirty="0"/>
              <a:t> </a:t>
            </a:r>
            <a:r>
              <a:rPr lang="es-419" b="1" dirty="0" err="1"/>
              <a:t>iskov</a:t>
            </a:r>
            <a:r>
              <a:rPr lang="es-419" b="1" dirty="0"/>
              <a:t> </a:t>
            </a:r>
            <a:r>
              <a:rPr lang="es-419" b="1" dirty="0" err="1"/>
              <a:t>Substitution</a:t>
            </a:r>
            <a:r>
              <a:rPr lang="es-419" b="1" dirty="0"/>
              <a:t> </a:t>
            </a:r>
            <a:r>
              <a:rPr lang="es-419" b="1" dirty="0" err="1"/>
              <a:t>Principle</a:t>
            </a:r>
            <a:br>
              <a:rPr lang="es-419" b="1" dirty="0"/>
            </a:br>
            <a:r>
              <a:rPr lang="es-419" sz="2700" b="1" dirty="0"/>
              <a:t>Principio de sustitución de </a:t>
            </a:r>
            <a:r>
              <a:rPr lang="es-419" sz="2700" b="1" dirty="0" err="1"/>
              <a:t>Liskov</a:t>
            </a:r>
            <a:r>
              <a:rPr lang="es-419" sz="2700" b="1" dirty="0"/>
              <a:t> </a:t>
            </a:r>
            <a:r>
              <a:rPr lang="es-419" sz="1300" b="1" dirty="0"/>
              <a:t>1</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Una subclase no debe debilitar las condiciones posteriores. Digamos que tienes una clase con un método que trabaja con una base de datos. Se supone que un método de la clase siempre debe cerrar todas las conexiones de las bases de datos abiertas al devolver un valor.</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Creaste una subclase y la cambiaste, de modo que las conexiones de la base de datos permanezcan abiertas para poder reutilizarlas. Pero puede que el cliente no sepa nada de tus intenciones.</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Debido a que espera que los métodos cierren todas las conexiones, puede que simplemente finalice el programa después de invocar el método, contaminando un sistema con conexiones de bases de datos fantasma.</a:t>
            </a:r>
          </a:p>
        </p:txBody>
      </p:sp>
    </p:spTree>
    <p:extLst>
      <p:ext uri="{BB962C8B-B14F-4D97-AF65-F5344CB8AC3E}">
        <p14:creationId xmlns:p14="http://schemas.microsoft.com/office/powerpoint/2010/main" val="2147487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L</a:t>
            </a:r>
            <a:r>
              <a:rPr lang="es-419" sz="4400" b="1" dirty="0"/>
              <a:t> </a:t>
            </a:r>
            <a:r>
              <a:rPr lang="es-419" b="1" dirty="0" err="1"/>
              <a:t>iskov</a:t>
            </a:r>
            <a:r>
              <a:rPr lang="es-419" b="1" dirty="0"/>
              <a:t> </a:t>
            </a:r>
            <a:r>
              <a:rPr lang="es-419" b="1" dirty="0" err="1"/>
              <a:t>Substitution</a:t>
            </a:r>
            <a:r>
              <a:rPr lang="es-419" b="1" dirty="0"/>
              <a:t> </a:t>
            </a:r>
            <a:r>
              <a:rPr lang="es-419" b="1" dirty="0" err="1"/>
              <a:t>Principle</a:t>
            </a:r>
            <a:br>
              <a:rPr lang="es-419" b="1" dirty="0"/>
            </a:br>
            <a:r>
              <a:rPr lang="es-419" sz="2700" b="1" dirty="0"/>
              <a:t>Principio de sustitución de </a:t>
            </a:r>
            <a:r>
              <a:rPr lang="es-419" sz="2700" b="1" dirty="0" err="1"/>
              <a:t>Liskov</a:t>
            </a:r>
            <a:r>
              <a:rPr lang="es-419" sz="2700" b="1" dirty="0"/>
              <a:t> </a:t>
            </a:r>
            <a:r>
              <a:rPr lang="es-419" sz="1300" b="1" dirty="0"/>
              <a:t>1</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Los invariantes de una superclase deben preservarse. Probablemente esta sea la regla menos formal de todas. Los invariantes son condiciones en las cuales un objeto tiene sentido. Por ejemplo, los invariantes de un gato son tener cuatro patas, una cola, la capacidad de maullar, etc.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 parte confusa sobre los invariantes es que, aunque pueden definirse explícitamente en la forma de contratos de interfaz o un grupo de aserciones dentro de los métodos, también pueden resultar implícitos por ciertas pruebas de unidad y expectativas del código cliente.</a:t>
            </a:r>
          </a:p>
        </p:txBody>
      </p:sp>
    </p:spTree>
    <p:extLst>
      <p:ext uri="{BB962C8B-B14F-4D97-AF65-F5344CB8AC3E}">
        <p14:creationId xmlns:p14="http://schemas.microsoft.com/office/powerpoint/2010/main" val="1246603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I</a:t>
            </a:r>
            <a:r>
              <a:rPr lang="es-419" sz="4400" b="1" dirty="0"/>
              <a:t> </a:t>
            </a:r>
            <a:r>
              <a:rPr lang="es-419" b="1" dirty="0" err="1"/>
              <a:t>nterface</a:t>
            </a:r>
            <a:r>
              <a:rPr lang="es-419" b="1" dirty="0"/>
              <a:t> </a:t>
            </a:r>
            <a:r>
              <a:rPr lang="es-419" b="1" dirty="0" err="1"/>
              <a:t>Segregation</a:t>
            </a:r>
            <a:r>
              <a:rPr lang="es-419" b="1" dirty="0"/>
              <a:t> </a:t>
            </a:r>
            <a:r>
              <a:rPr lang="es-419" b="1" dirty="0" err="1"/>
              <a:t>Principle</a:t>
            </a:r>
            <a:br>
              <a:rPr lang="es-419" b="1" dirty="0"/>
            </a:br>
            <a:r>
              <a:rPr lang="es-419" sz="2700" b="1" dirty="0"/>
              <a:t>Principio de segregación de la interfaz</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No se debe forzar a los clientes a depender de métodos que no utilizan.</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Intenta que tus interfaces sean lo suficientemente estrechas para que las clases del cliente no tengan que implementar comportamientos que no necesitan.</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Según el principio de segregación de la interfaz, debes desintegrar las interfaces “gruesas” hasta crear otras más detalladas y específicas. Los clientes deben implementar únicamente aquellos métodos que necesitan de verdad. De lo contrario, un cambio en una interfaz “gruesa” descompondrá incluso clientes que no utilizan los métodos cambiados.</a:t>
            </a:r>
          </a:p>
        </p:txBody>
      </p:sp>
    </p:spTree>
    <p:extLst>
      <p:ext uri="{BB962C8B-B14F-4D97-AF65-F5344CB8AC3E}">
        <p14:creationId xmlns:p14="http://schemas.microsoft.com/office/powerpoint/2010/main" val="1983197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I</a:t>
            </a:r>
            <a:r>
              <a:rPr lang="es-419" sz="4400" b="1" dirty="0"/>
              <a:t> </a:t>
            </a:r>
            <a:r>
              <a:rPr lang="es-419" b="1" dirty="0" err="1"/>
              <a:t>nterface</a:t>
            </a:r>
            <a:r>
              <a:rPr lang="es-419" b="1" dirty="0"/>
              <a:t> </a:t>
            </a:r>
            <a:r>
              <a:rPr lang="es-419" b="1" dirty="0" err="1"/>
              <a:t>Segregation</a:t>
            </a:r>
            <a:r>
              <a:rPr lang="es-419" b="1" dirty="0"/>
              <a:t> </a:t>
            </a:r>
            <a:r>
              <a:rPr lang="es-419" b="1" dirty="0" err="1"/>
              <a:t>Principle</a:t>
            </a:r>
            <a:br>
              <a:rPr lang="es-419" b="1" dirty="0"/>
            </a:br>
            <a:r>
              <a:rPr lang="es-419" sz="2700" b="1" dirty="0"/>
              <a:t>Principio de segregación de la interfaz</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La herencia de clases permite a una clase tener una única superclase, pero no limita el número de interfaces que la clase puede implementar al mismo tiempo. Por lo tanto, no hay necesidad de amontonar toneladas de métodos no relacionados en una única interfaz. Divídela en varias interfaces más refinadas; puedes implementarlas todas en una única clase si es necesario.</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Sin embargo, a algunas clases no les importa que sólo implementes una de ellas.</a:t>
            </a:r>
          </a:p>
        </p:txBody>
      </p:sp>
    </p:spTree>
    <p:extLst>
      <p:ext uri="{BB962C8B-B14F-4D97-AF65-F5344CB8AC3E}">
        <p14:creationId xmlns:p14="http://schemas.microsoft.com/office/powerpoint/2010/main" val="4155649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D</a:t>
            </a:r>
            <a:r>
              <a:rPr lang="es-419" sz="4400" b="1" dirty="0"/>
              <a:t> </a:t>
            </a:r>
            <a:r>
              <a:rPr lang="es-419" b="1" dirty="0" err="1"/>
              <a:t>ependency</a:t>
            </a:r>
            <a:r>
              <a:rPr lang="es-419" b="1" dirty="0"/>
              <a:t> </a:t>
            </a:r>
            <a:r>
              <a:rPr lang="es-419" b="1" dirty="0" err="1"/>
              <a:t>Inversion</a:t>
            </a:r>
            <a:r>
              <a:rPr lang="es-419" b="1" dirty="0"/>
              <a:t> </a:t>
            </a:r>
            <a:r>
              <a:rPr lang="es-419" b="1" dirty="0" err="1"/>
              <a:t>Principle</a:t>
            </a:r>
            <a:br>
              <a:rPr lang="es-419" b="1" dirty="0"/>
            </a:br>
            <a:r>
              <a:rPr lang="es-419" sz="2700" b="1" dirty="0"/>
              <a:t>Principio de inversión de la dependencia</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Las clases de alto nivel no deben depender de clases de bajo nivel. Ambas deben depender de abstracciones. Las abstracciones no deben depender de detalles. Los detalles deben depender de abstracciones.</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Al diseñar software, normalmente puedes distinguir entre dos niveles de clases. Las clases de bajo nivel implementan operaciones básicas, como trabajar con un disco, transferir datos por una red, conectar con una base de datos, etc.</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Las clases de alto nivel contienen la lógica de negocio compleja que ordena a las clases de bajo nivel que hagan algo.</a:t>
            </a:r>
          </a:p>
        </p:txBody>
      </p:sp>
    </p:spTree>
    <p:extLst>
      <p:ext uri="{BB962C8B-B14F-4D97-AF65-F5344CB8AC3E}">
        <p14:creationId xmlns:p14="http://schemas.microsoft.com/office/powerpoint/2010/main" val="1575486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D</a:t>
            </a:r>
            <a:r>
              <a:rPr lang="es-419" sz="4400" b="1" dirty="0"/>
              <a:t> </a:t>
            </a:r>
            <a:r>
              <a:rPr lang="es-419" b="1" dirty="0" err="1"/>
              <a:t>ependency</a:t>
            </a:r>
            <a:r>
              <a:rPr lang="es-419" b="1" dirty="0"/>
              <a:t> </a:t>
            </a:r>
            <a:r>
              <a:rPr lang="es-419" b="1" dirty="0" err="1"/>
              <a:t>Inversion</a:t>
            </a:r>
            <a:r>
              <a:rPr lang="es-419" b="1" dirty="0"/>
              <a:t> </a:t>
            </a:r>
            <a:r>
              <a:rPr lang="es-419" b="1" dirty="0" err="1"/>
              <a:t>Principle</a:t>
            </a:r>
            <a:br>
              <a:rPr lang="es-419" b="1" dirty="0"/>
            </a:br>
            <a:r>
              <a:rPr lang="es-419" sz="2700" b="1" dirty="0"/>
              <a:t>Principio de inversión de la dependencia</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Algunas personas diseñan primero las clases de bajo nivel y sólo entonces comienzan a trabajar con las de alto nivel. Esto es muy habitual cuando empiezas a desarrollar un prototipo de un nuevo sistema y no estás seguro de lo que es posible a alto nivel, porque el contenido de bajo nivel aún no está implementado o claro. Con este sistema, las clases de la lógica de negocio tienden a hacerse dependientes de clases primarias de bajo nivel.</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El principio de inversión de la dependencia sugiere cambiar la dirección de esta dependencia.</a:t>
            </a:r>
          </a:p>
        </p:txBody>
      </p:sp>
    </p:spTree>
    <p:extLst>
      <p:ext uri="{BB962C8B-B14F-4D97-AF65-F5344CB8AC3E}">
        <p14:creationId xmlns:p14="http://schemas.microsoft.com/office/powerpoint/2010/main" val="3258084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D</a:t>
            </a:r>
            <a:r>
              <a:rPr lang="es-419" sz="4400" b="1" dirty="0"/>
              <a:t> </a:t>
            </a:r>
            <a:r>
              <a:rPr lang="es-419" b="1" dirty="0" err="1"/>
              <a:t>ependency</a:t>
            </a:r>
            <a:r>
              <a:rPr lang="es-419" b="1" dirty="0"/>
              <a:t> </a:t>
            </a:r>
            <a:r>
              <a:rPr lang="es-419" b="1" dirty="0" err="1"/>
              <a:t>Inversion</a:t>
            </a:r>
            <a:r>
              <a:rPr lang="es-419" b="1" dirty="0"/>
              <a:t> </a:t>
            </a:r>
            <a:r>
              <a:rPr lang="es-419" b="1" dirty="0" err="1"/>
              <a:t>Principle</a:t>
            </a:r>
            <a:br>
              <a:rPr lang="es-419" b="1" dirty="0"/>
            </a:br>
            <a:r>
              <a:rPr lang="es-419" sz="2700" b="1" dirty="0"/>
              <a:t>Principio de inversión de la dependencia</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1. Para empezar, debes describir interfaces para operaciones de bajo nivel en las que se basarán las clases de alto nivel, preferiblemente en términos de negocio. Por ejemplo, la lógica de negocio debe invocar un método </a:t>
            </a:r>
            <a:r>
              <a:rPr lang="es-419" sz="2000" b="0" i="0" u="none" strike="noStrike" baseline="0" dirty="0" err="1">
                <a:solidFill>
                  <a:srgbClr val="444444"/>
                </a:solidFill>
                <a:latin typeface="Verdana" panose="020B0604030504040204" pitchFamily="34" charset="0"/>
                <a:ea typeface="Verdana" panose="020B0604030504040204" pitchFamily="34" charset="0"/>
              </a:rPr>
              <a:t>abrirInforme</a:t>
            </a:r>
            <a:r>
              <a:rPr lang="es-419" sz="2000" b="0" i="0" u="none" strike="noStrike" baseline="0" dirty="0">
                <a:solidFill>
                  <a:srgbClr val="444444"/>
                </a:solidFill>
                <a:latin typeface="Verdana" panose="020B0604030504040204" pitchFamily="34" charset="0"/>
                <a:ea typeface="Verdana" panose="020B0604030504040204" pitchFamily="34" charset="0"/>
              </a:rPr>
              <a:t>(archivo) en lugar de una serie de métodos </a:t>
            </a:r>
            <a:r>
              <a:rPr lang="es-419" sz="2000" b="0" i="0" u="none" strike="noStrike" baseline="0" dirty="0" err="1">
                <a:solidFill>
                  <a:srgbClr val="444444"/>
                </a:solidFill>
                <a:latin typeface="Verdana" panose="020B0604030504040204" pitchFamily="34" charset="0"/>
                <a:ea typeface="Verdana" panose="020B0604030504040204" pitchFamily="34" charset="0"/>
              </a:rPr>
              <a:t>abrirArchivo</a:t>
            </a:r>
            <a:r>
              <a:rPr lang="es-419" sz="2000" b="0" i="0" u="none" strike="noStrike" baseline="0" dirty="0">
                <a:solidFill>
                  <a:srgbClr val="444444"/>
                </a:solidFill>
                <a:latin typeface="Verdana" panose="020B0604030504040204" pitchFamily="34" charset="0"/>
                <a:ea typeface="Verdana" panose="020B0604030504040204" pitchFamily="34" charset="0"/>
              </a:rPr>
              <a:t>(x) , </a:t>
            </a:r>
            <a:r>
              <a:rPr lang="es-419" sz="2000" b="0" i="0" u="none" strike="noStrike" baseline="0" dirty="0" err="1">
                <a:solidFill>
                  <a:srgbClr val="444444"/>
                </a:solidFill>
                <a:latin typeface="Verdana" panose="020B0604030504040204" pitchFamily="34" charset="0"/>
                <a:ea typeface="Verdana" panose="020B0604030504040204" pitchFamily="34" charset="0"/>
              </a:rPr>
              <a:t>leerBytes</a:t>
            </a:r>
            <a:r>
              <a:rPr lang="es-419" sz="2000" b="0" i="0" u="none" strike="noStrike" baseline="0" dirty="0">
                <a:solidFill>
                  <a:srgbClr val="444444"/>
                </a:solidFill>
                <a:latin typeface="Verdana" panose="020B0604030504040204" pitchFamily="34" charset="0"/>
                <a:ea typeface="Verdana" panose="020B0604030504040204" pitchFamily="34" charset="0"/>
              </a:rPr>
              <a:t>(n) , </a:t>
            </a:r>
            <a:r>
              <a:rPr lang="es-419" sz="2000" b="0" i="0" u="none" strike="noStrike" baseline="0" dirty="0" err="1">
                <a:solidFill>
                  <a:srgbClr val="444444"/>
                </a:solidFill>
                <a:latin typeface="Verdana" panose="020B0604030504040204" pitchFamily="34" charset="0"/>
                <a:ea typeface="Verdana" panose="020B0604030504040204" pitchFamily="34" charset="0"/>
              </a:rPr>
              <a:t>cerrarArchivo</a:t>
            </a:r>
            <a:r>
              <a:rPr lang="es-419" sz="2000" b="0" i="0" u="none" strike="noStrike" baseline="0" dirty="0">
                <a:solidFill>
                  <a:srgbClr val="444444"/>
                </a:solidFill>
                <a:latin typeface="Verdana" panose="020B0604030504040204" pitchFamily="34" charset="0"/>
                <a:ea typeface="Verdana" panose="020B0604030504040204" pitchFamily="34" charset="0"/>
              </a:rPr>
              <a:t>(x) . Estas interfaces cuentan como de alto nivel.</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2. Ahora puedes hacer las clases de alto nivel dependientes de esas interfaces, en lugar de clases concretas de bajo nivel. Esta dependencia será mucho más débil que la original.</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3. Una vez que las clases de bajo nivel implementan esas interfaces, se vuelven dependientes del nivel de la lógica de negocio, invirtiendo la dirección de la dependencia original.</a:t>
            </a:r>
          </a:p>
        </p:txBody>
      </p:sp>
    </p:spTree>
    <p:extLst>
      <p:ext uri="{BB962C8B-B14F-4D97-AF65-F5344CB8AC3E}">
        <p14:creationId xmlns:p14="http://schemas.microsoft.com/office/powerpoint/2010/main" val="444246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rmAutofit fontScale="90000"/>
          </a:bodyPr>
          <a:lstStyle/>
          <a:p>
            <a:pPr algn="ctr"/>
            <a:r>
              <a:rPr lang="es-419" sz="5300" b="1" dirty="0">
                <a:solidFill>
                  <a:srgbClr val="FF0000"/>
                </a:solidFill>
              </a:rPr>
              <a:t>D</a:t>
            </a:r>
            <a:r>
              <a:rPr lang="es-419" sz="4400" b="1" dirty="0"/>
              <a:t> </a:t>
            </a:r>
            <a:r>
              <a:rPr lang="es-419" b="1" dirty="0" err="1"/>
              <a:t>ependency</a:t>
            </a:r>
            <a:r>
              <a:rPr lang="es-419" b="1" dirty="0"/>
              <a:t> </a:t>
            </a:r>
            <a:r>
              <a:rPr lang="es-419" b="1" dirty="0" err="1"/>
              <a:t>Inversion</a:t>
            </a:r>
            <a:r>
              <a:rPr lang="es-419" b="1" dirty="0"/>
              <a:t> </a:t>
            </a:r>
            <a:r>
              <a:rPr lang="es-419" b="1" dirty="0" err="1"/>
              <a:t>Principle</a:t>
            </a:r>
            <a:br>
              <a:rPr lang="es-419" b="1" dirty="0"/>
            </a:br>
            <a:r>
              <a:rPr lang="es-419" sz="2700" b="1" dirty="0"/>
              <a:t>Principio de inversión de la dependencia</a:t>
            </a:r>
            <a:br>
              <a:rPr lang="es-419" b="1" dirty="0"/>
            </a:b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El principio de inversión de la dependencia suele ir de la mano del principio de abierto/cerrado: puedes extender clases de bajo nivel para utilizarlas con distintas clases de lógica de negocio sin descomponer clases existentes.</a:t>
            </a:r>
          </a:p>
        </p:txBody>
      </p:sp>
    </p:spTree>
    <p:extLst>
      <p:ext uri="{BB962C8B-B14F-4D97-AF65-F5344CB8AC3E}">
        <p14:creationId xmlns:p14="http://schemas.microsoft.com/office/powerpoint/2010/main" val="3446367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Los pilares de la POO</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p:txBody>
          <a:bodyPr>
            <a:normAutofit/>
          </a:bodyPr>
          <a:lstStyle/>
          <a:p>
            <a:r>
              <a:rPr lang="es-419" sz="2000" dirty="0">
                <a:latin typeface="Verdana" panose="020B0604030504040204" pitchFamily="34" charset="0"/>
                <a:ea typeface="Verdana" panose="020B0604030504040204" pitchFamily="34" charset="0"/>
              </a:rPr>
              <a:t>La programación orientada a objetos se basa en cuatro pilares, conceptos que la diferencian de otros paradigmas de programación.</a:t>
            </a:r>
          </a:p>
          <a:p>
            <a:endParaRPr lang="es-419" dirty="0"/>
          </a:p>
        </p:txBody>
      </p:sp>
      <p:pic>
        <p:nvPicPr>
          <p:cNvPr id="5" name="Imagen 4">
            <a:extLst>
              <a:ext uri="{FF2B5EF4-FFF2-40B4-BE49-F238E27FC236}">
                <a16:creationId xmlns:a16="http://schemas.microsoft.com/office/drawing/2014/main" id="{C4D2E547-B7D1-8398-2786-3C106402A95A}"/>
              </a:ext>
            </a:extLst>
          </p:cNvPr>
          <p:cNvPicPr>
            <a:picLocks noChangeAspect="1"/>
          </p:cNvPicPr>
          <p:nvPr/>
        </p:nvPicPr>
        <p:blipFill rotWithShape="1">
          <a:blip r:embed="rId2"/>
          <a:srcRect l="15000" t="24289" r="16116" b="20601"/>
          <a:stretch/>
        </p:blipFill>
        <p:spPr>
          <a:xfrm>
            <a:off x="3247901" y="3429000"/>
            <a:ext cx="7188590" cy="3233442"/>
          </a:xfrm>
          <a:prstGeom prst="rect">
            <a:avLst/>
          </a:prstGeom>
        </p:spPr>
      </p:pic>
    </p:spTree>
    <p:extLst>
      <p:ext uri="{BB962C8B-B14F-4D97-AF65-F5344CB8AC3E}">
        <p14:creationId xmlns:p14="http://schemas.microsoft.com/office/powerpoint/2010/main" val="4092102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CATÁLOGO DE PATRONES DE DISEÑO</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3200" b="0" i="0" u="none" strike="noStrike" baseline="0" dirty="0">
                <a:solidFill>
                  <a:srgbClr val="444444"/>
                </a:solidFill>
                <a:latin typeface="Verdana" panose="020B0604030504040204" pitchFamily="34" charset="0"/>
                <a:ea typeface="Verdana" panose="020B0604030504040204" pitchFamily="34" charset="0"/>
              </a:rPr>
              <a:t>Patrones creacionales</a:t>
            </a:r>
          </a:p>
          <a:p>
            <a:pPr algn="l"/>
            <a:endParaRPr lang="es-419" sz="3200" dirty="0">
              <a:solidFill>
                <a:srgbClr val="444444"/>
              </a:solidFill>
              <a:latin typeface="Verdana" panose="020B0604030504040204" pitchFamily="34" charset="0"/>
              <a:ea typeface="Verdana" panose="020B0604030504040204" pitchFamily="34" charset="0"/>
            </a:endParaRPr>
          </a:p>
          <a:p>
            <a:pPr algn="l"/>
            <a:r>
              <a:rPr lang="es-419" sz="3200" b="0" i="0" u="none" strike="noStrike" baseline="0" dirty="0">
                <a:solidFill>
                  <a:srgbClr val="444444"/>
                </a:solidFill>
                <a:latin typeface="Verdana" panose="020B0604030504040204" pitchFamily="34" charset="0"/>
                <a:ea typeface="Verdana" panose="020B0604030504040204" pitchFamily="34" charset="0"/>
              </a:rPr>
              <a:t>Patrones estructurales</a:t>
            </a:r>
          </a:p>
          <a:p>
            <a:pPr algn="l"/>
            <a:endParaRPr lang="es-419" sz="3200" dirty="0">
              <a:solidFill>
                <a:srgbClr val="444444"/>
              </a:solidFill>
              <a:latin typeface="Verdana" panose="020B0604030504040204" pitchFamily="34" charset="0"/>
              <a:ea typeface="Verdana" panose="020B0604030504040204" pitchFamily="34" charset="0"/>
            </a:endParaRPr>
          </a:p>
          <a:p>
            <a:pPr algn="l"/>
            <a:r>
              <a:rPr lang="es-419" sz="3200" b="0" i="0" u="none" strike="noStrike" baseline="0" dirty="0">
                <a:solidFill>
                  <a:srgbClr val="444444"/>
                </a:solidFill>
                <a:latin typeface="Verdana" panose="020B0604030504040204" pitchFamily="34" charset="0"/>
                <a:ea typeface="Verdana" panose="020B0604030504040204" pitchFamily="34" charset="0"/>
              </a:rPr>
              <a:t>Patrones de comportamiento</a:t>
            </a:r>
          </a:p>
        </p:txBody>
      </p:sp>
    </p:spTree>
    <p:extLst>
      <p:ext uri="{BB962C8B-B14F-4D97-AF65-F5344CB8AC3E}">
        <p14:creationId xmlns:p14="http://schemas.microsoft.com/office/powerpoint/2010/main" val="3357226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CATÁLOGO DE PATRONES DE DISEÑO</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3200" b="0" i="0" u="none" strike="noStrike" baseline="0" dirty="0">
                <a:solidFill>
                  <a:srgbClr val="444444"/>
                </a:solidFill>
                <a:latin typeface="Verdana" panose="020B0604030504040204" pitchFamily="34" charset="0"/>
                <a:ea typeface="Verdana" panose="020B0604030504040204" pitchFamily="34" charset="0"/>
              </a:rPr>
              <a:t>Patrones creacionales</a:t>
            </a:r>
          </a:p>
          <a:p>
            <a:pPr lvl="1"/>
            <a:r>
              <a:rPr lang="es-419" sz="3000" dirty="0">
                <a:solidFill>
                  <a:srgbClr val="444444"/>
                </a:solidFill>
                <a:latin typeface="Verdana" panose="020B0604030504040204" pitchFamily="34" charset="0"/>
                <a:ea typeface="Verdana" panose="020B0604030504040204" pitchFamily="34" charset="0"/>
              </a:rPr>
              <a:t>Factory </a:t>
            </a:r>
            <a:r>
              <a:rPr lang="es-419" sz="3000" dirty="0" err="1">
                <a:solidFill>
                  <a:srgbClr val="444444"/>
                </a:solidFill>
                <a:latin typeface="Verdana" panose="020B0604030504040204" pitchFamily="34" charset="0"/>
                <a:ea typeface="Verdana" panose="020B0604030504040204" pitchFamily="34" charset="0"/>
              </a:rPr>
              <a:t>Method</a:t>
            </a:r>
            <a:r>
              <a:rPr lang="es-419" sz="3000" dirty="0">
                <a:solidFill>
                  <a:srgbClr val="444444"/>
                </a:solidFill>
                <a:latin typeface="Verdana" panose="020B0604030504040204" pitchFamily="34" charset="0"/>
                <a:ea typeface="Verdana" panose="020B0604030504040204" pitchFamily="34" charset="0"/>
              </a:rPr>
              <a:t> / Método fábrica</a:t>
            </a:r>
          </a:p>
          <a:p>
            <a:pPr lvl="1"/>
            <a:r>
              <a:rPr lang="es-419" sz="3000" dirty="0" err="1">
                <a:solidFill>
                  <a:srgbClr val="444444"/>
                </a:solidFill>
                <a:latin typeface="Verdana" panose="020B0604030504040204" pitchFamily="34" charset="0"/>
                <a:ea typeface="Verdana" panose="020B0604030504040204" pitchFamily="34" charset="0"/>
              </a:rPr>
              <a:t>Abstract</a:t>
            </a:r>
            <a:r>
              <a:rPr lang="es-419" sz="3000" dirty="0">
                <a:solidFill>
                  <a:srgbClr val="444444"/>
                </a:solidFill>
                <a:latin typeface="Verdana" panose="020B0604030504040204" pitchFamily="34" charset="0"/>
                <a:ea typeface="Verdana" panose="020B0604030504040204" pitchFamily="34" charset="0"/>
              </a:rPr>
              <a:t> Factory / Fábrica abstracta</a:t>
            </a:r>
          </a:p>
          <a:p>
            <a:pPr lvl="1"/>
            <a:r>
              <a:rPr lang="es-419" sz="3000" dirty="0" err="1">
                <a:solidFill>
                  <a:srgbClr val="444444"/>
                </a:solidFill>
                <a:latin typeface="Verdana" panose="020B0604030504040204" pitchFamily="34" charset="0"/>
                <a:ea typeface="Verdana" panose="020B0604030504040204" pitchFamily="34" charset="0"/>
              </a:rPr>
              <a:t>Builder</a:t>
            </a:r>
            <a:r>
              <a:rPr lang="es-419" sz="3000" dirty="0">
                <a:solidFill>
                  <a:srgbClr val="444444"/>
                </a:solidFill>
                <a:latin typeface="Verdana" panose="020B0604030504040204" pitchFamily="34" charset="0"/>
                <a:ea typeface="Verdana" panose="020B0604030504040204" pitchFamily="34" charset="0"/>
              </a:rPr>
              <a:t> / Constructor</a:t>
            </a:r>
          </a:p>
          <a:p>
            <a:pPr lvl="1"/>
            <a:r>
              <a:rPr lang="es-419" sz="3000" dirty="0" err="1">
                <a:solidFill>
                  <a:srgbClr val="444444"/>
                </a:solidFill>
                <a:latin typeface="Verdana" panose="020B0604030504040204" pitchFamily="34" charset="0"/>
                <a:ea typeface="Verdana" panose="020B0604030504040204" pitchFamily="34" charset="0"/>
              </a:rPr>
              <a:t>Prototype</a:t>
            </a:r>
            <a:r>
              <a:rPr lang="es-419" sz="3000" dirty="0">
                <a:solidFill>
                  <a:srgbClr val="444444"/>
                </a:solidFill>
                <a:latin typeface="Verdana" panose="020B0604030504040204" pitchFamily="34" charset="0"/>
                <a:ea typeface="Verdana" panose="020B0604030504040204" pitchFamily="34" charset="0"/>
              </a:rPr>
              <a:t> / Prototipo </a:t>
            </a:r>
          </a:p>
          <a:p>
            <a:pPr lvl="1"/>
            <a:r>
              <a:rPr lang="es-419" sz="3000" dirty="0" err="1">
                <a:solidFill>
                  <a:srgbClr val="444444"/>
                </a:solidFill>
                <a:latin typeface="Verdana" panose="020B0604030504040204" pitchFamily="34" charset="0"/>
                <a:ea typeface="Verdana" panose="020B0604030504040204" pitchFamily="34" charset="0"/>
              </a:rPr>
              <a:t>Singleton</a:t>
            </a:r>
            <a:r>
              <a:rPr lang="es-419" sz="3000" dirty="0">
                <a:solidFill>
                  <a:srgbClr val="444444"/>
                </a:solidFill>
                <a:latin typeface="Verdana" panose="020B0604030504040204" pitchFamily="34" charset="0"/>
                <a:ea typeface="Verdana" panose="020B0604030504040204" pitchFamily="34" charset="0"/>
              </a:rPr>
              <a:t> / Instancia única</a:t>
            </a:r>
          </a:p>
        </p:txBody>
      </p:sp>
    </p:spTree>
    <p:extLst>
      <p:ext uri="{BB962C8B-B14F-4D97-AF65-F5344CB8AC3E}">
        <p14:creationId xmlns:p14="http://schemas.microsoft.com/office/powerpoint/2010/main" val="1648209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CATÁLOGO DE PATRONES DE DISEÑO</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3200" b="0" i="0" u="none" strike="noStrike" baseline="0" dirty="0">
                <a:solidFill>
                  <a:srgbClr val="444444"/>
                </a:solidFill>
                <a:latin typeface="Verdana" panose="020B0604030504040204" pitchFamily="34" charset="0"/>
                <a:ea typeface="Verdana" panose="020B0604030504040204" pitchFamily="34" charset="0"/>
              </a:rPr>
              <a:t>Patrones estructurales</a:t>
            </a:r>
          </a:p>
          <a:p>
            <a:pPr lvl="1"/>
            <a:r>
              <a:rPr lang="es-419" sz="2800" dirty="0" err="1">
                <a:solidFill>
                  <a:srgbClr val="444444"/>
                </a:solidFill>
                <a:latin typeface="Verdana" panose="020B0604030504040204" pitchFamily="34" charset="0"/>
                <a:ea typeface="Verdana" panose="020B0604030504040204" pitchFamily="34" charset="0"/>
              </a:rPr>
              <a:t>Adapter</a:t>
            </a:r>
            <a:r>
              <a:rPr lang="es-419" sz="2800" dirty="0">
                <a:solidFill>
                  <a:srgbClr val="444444"/>
                </a:solidFill>
                <a:latin typeface="Verdana" panose="020B0604030504040204" pitchFamily="34" charset="0"/>
                <a:ea typeface="Verdana" panose="020B0604030504040204" pitchFamily="34" charset="0"/>
              </a:rPr>
              <a:t> / Adaptador</a:t>
            </a:r>
          </a:p>
          <a:p>
            <a:pPr lvl="1"/>
            <a:r>
              <a:rPr lang="es-419" sz="2800" dirty="0">
                <a:solidFill>
                  <a:srgbClr val="444444"/>
                </a:solidFill>
                <a:latin typeface="Verdana" panose="020B0604030504040204" pitchFamily="34" charset="0"/>
                <a:ea typeface="Verdana" panose="020B0604030504040204" pitchFamily="34" charset="0"/>
              </a:rPr>
              <a:t>Bridge / Puente</a:t>
            </a:r>
          </a:p>
          <a:p>
            <a:pPr lvl="1"/>
            <a:r>
              <a:rPr lang="es-419" sz="2800" dirty="0">
                <a:solidFill>
                  <a:srgbClr val="444444"/>
                </a:solidFill>
                <a:latin typeface="Verdana" panose="020B0604030504040204" pitchFamily="34" charset="0"/>
                <a:ea typeface="Verdana" panose="020B0604030504040204" pitchFamily="34" charset="0"/>
              </a:rPr>
              <a:t>Composite / Objeto compuesto</a:t>
            </a:r>
          </a:p>
          <a:p>
            <a:pPr lvl="1"/>
            <a:r>
              <a:rPr lang="es-419" sz="2800" dirty="0" err="1">
                <a:solidFill>
                  <a:srgbClr val="444444"/>
                </a:solidFill>
                <a:latin typeface="Verdana" panose="020B0604030504040204" pitchFamily="34" charset="0"/>
                <a:ea typeface="Verdana" panose="020B0604030504040204" pitchFamily="34" charset="0"/>
              </a:rPr>
              <a:t>Decorator</a:t>
            </a:r>
            <a:r>
              <a:rPr lang="es-419" sz="2800" dirty="0">
                <a:solidFill>
                  <a:srgbClr val="444444"/>
                </a:solidFill>
                <a:latin typeface="Verdana" panose="020B0604030504040204" pitchFamily="34" charset="0"/>
                <a:ea typeface="Verdana" panose="020B0604030504040204" pitchFamily="34" charset="0"/>
              </a:rPr>
              <a:t> / Decorador</a:t>
            </a:r>
          </a:p>
          <a:p>
            <a:pPr lvl="1"/>
            <a:r>
              <a:rPr lang="es-419" sz="2800" dirty="0" err="1">
                <a:solidFill>
                  <a:srgbClr val="444444"/>
                </a:solidFill>
                <a:latin typeface="Verdana" panose="020B0604030504040204" pitchFamily="34" charset="0"/>
                <a:ea typeface="Verdana" panose="020B0604030504040204" pitchFamily="34" charset="0"/>
              </a:rPr>
              <a:t>Facade</a:t>
            </a:r>
            <a:r>
              <a:rPr lang="es-419" sz="2800" dirty="0">
                <a:solidFill>
                  <a:srgbClr val="444444"/>
                </a:solidFill>
                <a:latin typeface="Verdana" panose="020B0604030504040204" pitchFamily="34" charset="0"/>
                <a:ea typeface="Verdana" panose="020B0604030504040204" pitchFamily="34" charset="0"/>
              </a:rPr>
              <a:t> / Fachada </a:t>
            </a:r>
          </a:p>
          <a:p>
            <a:pPr lvl="1"/>
            <a:r>
              <a:rPr lang="es-419" sz="2800" dirty="0" err="1">
                <a:solidFill>
                  <a:srgbClr val="444444"/>
                </a:solidFill>
                <a:latin typeface="Verdana" panose="020B0604030504040204" pitchFamily="34" charset="0"/>
                <a:ea typeface="Verdana" panose="020B0604030504040204" pitchFamily="34" charset="0"/>
              </a:rPr>
              <a:t>Flyweight</a:t>
            </a:r>
            <a:r>
              <a:rPr lang="es-419" sz="2800" dirty="0">
                <a:solidFill>
                  <a:srgbClr val="444444"/>
                </a:solidFill>
                <a:latin typeface="Verdana" panose="020B0604030504040204" pitchFamily="34" charset="0"/>
                <a:ea typeface="Verdana" panose="020B0604030504040204" pitchFamily="34" charset="0"/>
              </a:rPr>
              <a:t> / Peso mosca </a:t>
            </a:r>
          </a:p>
          <a:p>
            <a:pPr lvl="1"/>
            <a:r>
              <a:rPr lang="es-419" sz="2800" dirty="0">
                <a:solidFill>
                  <a:srgbClr val="444444"/>
                </a:solidFill>
                <a:latin typeface="Verdana" panose="020B0604030504040204" pitchFamily="34" charset="0"/>
                <a:ea typeface="Verdana" panose="020B0604030504040204" pitchFamily="34" charset="0"/>
              </a:rPr>
              <a:t>Proxy</a:t>
            </a:r>
            <a:endParaRPr lang="es-419" sz="300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67550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CATÁLOGO DE PATRONES DE DISEÑO</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3200" b="0" i="0" u="none" strike="noStrike" baseline="0" dirty="0">
                <a:solidFill>
                  <a:srgbClr val="444444"/>
                </a:solidFill>
                <a:latin typeface="Verdana" panose="020B0604030504040204" pitchFamily="34" charset="0"/>
                <a:ea typeface="Verdana" panose="020B0604030504040204" pitchFamily="34" charset="0"/>
              </a:rPr>
              <a:t>Patrones comportamiento</a:t>
            </a:r>
          </a:p>
          <a:p>
            <a:pPr lvl="1"/>
            <a:r>
              <a:rPr lang="es-419" sz="2800" dirty="0" err="1">
                <a:solidFill>
                  <a:srgbClr val="444444"/>
                </a:solidFill>
                <a:latin typeface="Verdana" panose="020B0604030504040204" pitchFamily="34" charset="0"/>
                <a:ea typeface="Verdana" panose="020B0604030504040204" pitchFamily="34" charset="0"/>
              </a:rPr>
              <a:t>Chain</a:t>
            </a:r>
            <a:r>
              <a:rPr lang="es-419" sz="2800" dirty="0">
                <a:solidFill>
                  <a:srgbClr val="444444"/>
                </a:solidFill>
                <a:latin typeface="Verdana" panose="020B0604030504040204" pitchFamily="34" charset="0"/>
                <a:ea typeface="Verdana" panose="020B0604030504040204" pitchFamily="34" charset="0"/>
              </a:rPr>
              <a:t> </a:t>
            </a:r>
            <a:r>
              <a:rPr lang="es-419" sz="2800" dirty="0" err="1">
                <a:solidFill>
                  <a:srgbClr val="444444"/>
                </a:solidFill>
                <a:latin typeface="Verdana" panose="020B0604030504040204" pitchFamily="34" charset="0"/>
                <a:ea typeface="Verdana" panose="020B0604030504040204" pitchFamily="34" charset="0"/>
              </a:rPr>
              <a:t>of</a:t>
            </a:r>
            <a:r>
              <a:rPr lang="es-419" sz="2800" dirty="0">
                <a:solidFill>
                  <a:srgbClr val="444444"/>
                </a:solidFill>
                <a:latin typeface="Verdana" panose="020B0604030504040204" pitchFamily="34" charset="0"/>
                <a:ea typeface="Verdana" panose="020B0604030504040204" pitchFamily="34" charset="0"/>
              </a:rPr>
              <a:t> </a:t>
            </a:r>
            <a:r>
              <a:rPr lang="es-419" sz="2800" dirty="0" err="1">
                <a:solidFill>
                  <a:srgbClr val="444444"/>
                </a:solidFill>
                <a:latin typeface="Verdana" panose="020B0604030504040204" pitchFamily="34" charset="0"/>
                <a:ea typeface="Verdana" panose="020B0604030504040204" pitchFamily="34" charset="0"/>
              </a:rPr>
              <a:t>Responsibility</a:t>
            </a:r>
            <a:r>
              <a:rPr lang="es-419" sz="2800" dirty="0">
                <a:solidFill>
                  <a:srgbClr val="444444"/>
                </a:solidFill>
                <a:latin typeface="Verdana" panose="020B0604030504040204" pitchFamily="34" charset="0"/>
                <a:ea typeface="Verdana" panose="020B0604030504040204" pitchFamily="34" charset="0"/>
              </a:rPr>
              <a:t> / Cadena de responsabilidad</a:t>
            </a:r>
          </a:p>
          <a:p>
            <a:pPr lvl="1"/>
            <a:r>
              <a:rPr lang="es-419" sz="2800" dirty="0" err="1">
                <a:solidFill>
                  <a:srgbClr val="444444"/>
                </a:solidFill>
                <a:latin typeface="Verdana" panose="020B0604030504040204" pitchFamily="34" charset="0"/>
                <a:ea typeface="Verdana" panose="020B0604030504040204" pitchFamily="34" charset="0"/>
              </a:rPr>
              <a:t>Command</a:t>
            </a:r>
            <a:r>
              <a:rPr lang="es-419" sz="2800" dirty="0">
                <a:solidFill>
                  <a:srgbClr val="444444"/>
                </a:solidFill>
                <a:latin typeface="Verdana" panose="020B0604030504040204" pitchFamily="34" charset="0"/>
                <a:ea typeface="Verdana" panose="020B0604030504040204" pitchFamily="34" charset="0"/>
              </a:rPr>
              <a:t> / Comando</a:t>
            </a:r>
          </a:p>
          <a:p>
            <a:pPr lvl="1"/>
            <a:r>
              <a:rPr lang="es-419" sz="2800" dirty="0" err="1">
                <a:solidFill>
                  <a:srgbClr val="444444"/>
                </a:solidFill>
                <a:latin typeface="Verdana" panose="020B0604030504040204" pitchFamily="34" charset="0"/>
                <a:ea typeface="Verdana" panose="020B0604030504040204" pitchFamily="34" charset="0"/>
              </a:rPr>
              <a:t>Iterator</a:t>
            </a:r>
            <a:r>
              <a:rPr lang="es-419" sz="2800" dirty="0">
                <a:solidFill>
                  <a:srgbClr val="444444"/>
                </a:solidFill>
                <a:latin typeface="Verdana" panose="020B0604030504040204" pitchFamily="34" charset="0"/>
                <a:ea typeface="Verdana" panose="020B0604030504040204" pitchFamily="34" charset="0"/>
              </a:rPr>
              <a:t> / Iterador </a:t>
            </a:r>
          </a:p>
          <a:p>
            <a:pPr lvl="1"/>
            <a:r>
              <a:rPr lang="es-419" sz="2800" dirty="0">
                <a:solidFill>
                  <a:srgbClr val="444444"/>
                </a:solidFill>
                <a:latin typeface="Verdana" panose="020B0604030504040204" pitchFamily="34" charset="0"/>
                <a:ea typeface="Verdana" panose="020B0604030504040204" pitchFamily="34" charset="0"/>
              </a:rPr>
              <a:t>Mediator / Mediador </a:t>
            </a:r>
          </a:p>
          <a:p>
            <a:pPr lvl="1"/>
            <a:r>
              <a:rPr lang="es-419" sz="2800" dirty="0">
                <a:solidFill>
                  <a:srgbClr val="444444"/>
                </a:solidFill>
                <a:latin typeface="Verdana" panose="020B0604030504040204" pitchFamily="34" charset="0"/>
                <a:ea typeface="Verdana" panose="020B0604030504040204" pitchFamily="34" charset="0"/>
              </a:rPr>
              <a:t>Memento / Recuerdo </a:t>
            </a:r>
          </a:p>
          <a:p>
            <a:pPr lvl="1"/>
            <a:r>
              <a:rPr lang="es-419" sz="2800" dirty="0" err="1">
                <a:solidFill>
                  <a:srgbClr val="444444"/>
                </a:solidFill>
                <a:latin typeface="Verdana" panose="020B0604030504040204" pitchFamily="34" charset="0"/>
                <a:ea typeface="Verdana" panose="020B0604030504040204" pitchFamily="34" charset="0"/>
              </a:rPr>
              <a:t>Observer</a:t>
            </a:r>
            <a:r>
              <a:rPr lang="es-419" sz="2800" dirty="0">
                <a:solidFill>
                  <a:srgbClr val="444444"/>
                </a:solidFill>
                <a:latin typeface="Verdana" panose="020B0604030504040204" pitchFamily="34" charset="0"/>
                <a:ea typeface="Verdana" panose="020B0604030504040204" pitchFamily="34" charset="0"/>
              </a:rPr>
              <a:t> / Observador </a:t>
            </a:r>
          </a:p>
        </p:txBody>
      </p:sp>
    </p:spTree>
    <p:extLst>
      <p:ext uri="{BB962C8B-B14F-4D97-AF65-F5344CB8AC3E}">
        <p14:creationId xmlns:p14="http://schemas.microsoft.com/office/powerpoint/2010/main" val="231253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CATÁLOGO DE PATRONES DE DISEÑO</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566630" cy="4417325"/>
          </a:xfrm>
        </p:spPr>
        <p:txBody>
          <a:bodyPr>
            <a:noAutofit/>
          </a:bodyPr>
          <a:lstStyle/>
          <a:p>
            <a:pPr algn="l"/>
            <a:r>
              <a:rPr lang="es-419" sz="3200" b="0" i="0" u="none" strike="noStrike" baseline="0" dirty="0">
                <a:solidFill>
                  <a:srgbClr val="444444"/>
                </a:solidFill>
                <a:latin typeface="Verdana" panose="020B0604030504040204" pitchFamily="34" charset="0"/>
                <a:ea typeface="Verdana" panose="020B0604030504040204" pitchFamily="34" charset="0"/>
              </a:rPr>
              <a:t>Patrones comportamiento</a:t>
            </a:r>
          </a:p>
          <a:p>
            <a:pPr lvl="1"/>
            <a:r>
              <a:rPr lang="es-419" sz="2800" dirty="0" err="1">
                <a:solidFill>
                  <a:srgbClr val="444444"/>
                </a:solidFill>
                <a:latin typeface="Verdana" panose="020B0604030504040204" pitchFamily="34" charset="0"/>
                <a:ea typeface="Verdana" panose="020B0604030504040204" pitchFamily="34" charset="0"/>
              </a:rPr>
              <a:t>State</a:t>
            </a:r>
            <a:r>
              <a:rPr lang="es-419" sz="2800" dirty="0">
                <a:solidFill>
                  <a:srgbClr val="444444"/>
                </a:solidFill>
                <a:latin typeface="Verdana" panose="020B0604030504040204" pitchFamily="34" charset="0"/>
                <a:ea typeface="Verdana" panose="020B0604030504040204" pitchFamily="34" charset="0"/>
              </a:rPr>
              <a:t> / Estado </a:t>
            </a:r>
          </a:p>
          <a:p>
            <a:pPr lvl="1"/>
            <a:r>
              <a:rPr lang="es-419" sz="2800" dirty="0" err="1">
                <a:solidFill>
                  <a:srgbClr val="444444"/>
                </a:solidFill>
                <a:latin typeface="Verdana" panose="020B0604030504040204" pitchFamily="34" charset="0"/>
                <a:ea typeface="Verdana" panose="020B0604030504040204" pitchFamily="34" charset="0"/>
              </a:rPr>
              <a:t>Strategy</a:t>
            </a:r>
            <a:r>
              <a:rPr lang="es-419" sz="2800" dirty="0">
                <a:solidFill>
                  <a:srgbClr val="444444"/>
                </a:solidFill>
                <a:latin typeface="Verdana" panose="020B0604030504040204" pitchFamily="34" charset="0"/>
                <a:ea typeface="Verdana" panose="020B0604030504040204" pitchFamily="34" charset="0"/>
              </a:rPr>
              <a:t> / Estrategia </a:t>
            </a:r>
          </a:p>
          <a:p>
            <a:pPr lvl="1"/>
            <a:r>
              <a:rPr lang="es-419" sz="2800" dirty="0" err="1">
                <a:solidFill>
                  <a:srgbClr val="444444"/>
                </a:solidFill>
                <a:latin typeface="Verdana" panose="020B0604030504040204" pitchFamily="34" charset="0"/>
                <a:ea typeface="Verdana" panose="020B0604030504040204" pitchFamily="34" charset="0"/>
              </a:rPr>
              <a:t>Template</a:t>
            </a:r>
            <a:r>
              <a:rPr lang="es-419" sz="2800" dirty="0">
                <a:solidFill>
                  <a:srgbClr val="444444"/>
                </a:solidFill>
                <a:latin typeface="Verdana" panose="020B0604030504040204" pitchFamily="34" charset="0"/>
                <a:ea typeface="Verdana" panose="020B0604030504040204" pitchFamily="34" charset="0"/>
              </a:rPr>
              <a:t> </a:t>
            </a:r>
            <a:r>
              <a:rPr lang="es-419" sz="2800" dirty="0" err="1">
                <a:solidFill>
                  <a:srgbClr val="444444"/>
                </a:solidFill>
                <a:latin typeface="Verdana" panose="020B0604030504040204" pitchFamily="34" charset="0"/>
                <a:ea typeface="Verdana" panose="020B0604030504040204" pitchFamily="34" charset="0"/>
              </a:rPr>
              <a:t>Method</a:t>
            </a:r>
            <a:r>
              <a:rPr lang="es-419" sz="2800" dirty="0">
                <a:solidFill>
                  <a:srgbClr val="444444"/>
                </a:solidFill>
                <a:latin typeface="Verdana" panose="020B0604030504040204" pitchFamily="34" charset="0"/>
                <a:ea typeface="Verdana" panose="020B0604030504040204" pitchFamily="34" charset="0"/>
              </a:rPr>
              <a:t> / Método plantilla </a:t>
            </a:r>
          </a:p>
          <a:p>
            <a:pPr lvl="1"/>
            <a:r>
              <a:rPr lang="es-419" sz="2800" dirty="0" err="1">
                <a:solidFill>
                  <a:srgbClr val="444444"/>
                </a:solidFill>
                <a:latin typeface="Verdana" panose="020B0604030504040204" pitchFamily="34" charset="0"/>
                <a:ea typeface="Verdana" panose="020B0604030504040204" pitchFamily="34" charset="0"/>
              </a:rPr>
              <a:t>Visitor</a:t>
            </a:r>
            <a:r>
              <a:rPr lang="es-419" sz="2800" dirty="0">
                <a:solidFill>
                  <a:srgbClr val="444444"/>
                </a:solidFill>
                <a:latin typeface="Verdana" panose="020B0604030504040204" pitchFamily="34" charset="0"/>
                <a:ea typeface="Verdana" panose="020B0604030504040204" pitchFamily="34" charset="0"/>
              </a:rPr>
              <a:t> / Visitante</a:t>
            </a:r>
            <a:endParaRPr lang="es-419" sz="300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15336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9907705" cy="3777622"/>
          </a:xfrm>
        </p:spPr>
        <p:txBody>
          <a:bodyPr>
            <a:normAutofit fontScale="85000" lnSpcReduction="10000"/>
          </a:bodyPr>
          <a:lstStyle/>
          <a:p>
            <a:pPr marL="0" indent="0" algn="ctr">
              <a:buNone/>
            </a:pPr>
            <a:r>
              <a:rPr lang="es-CO" sz="11500" b="1" dirty="0">
                <a:solidFill>
                  <a:schemeClr val="bg2">
                    <a:lumMod val="50000"/>
                  </a:schemeClr>
                </a:solidFill>
              </a:rPr>
              <a:t>PATRONES CREACIONALES</a:t>
            </a:r>
          </a:p>
          <a:p>
            <a:pPr marL="0" indent="0" algn="ctr">
              <a:buNone/>
            </a:pPr>
            <a:endParaRPr lang="es-419" sz="11500" b="1" dirty="0">
              <a:solidFill>
                <a:schemeClr val="bg2">
                  <a:lumMod val="50000"/>
                </a:schemeClr>
              </a:solidFill>
            </a:endParaRPr>
          </a:p>
        </p:txBody>
      </p:sp>
    </p:spTree>
    <p:extLst>
      <p:ext uri="{BB962C8B-B14F-4D97-AF65-F5344CB8AC3E}">
        <p14:creationId xmlns:p14="http://schemas.microsoft.com/office/powerpoint/2010/main" val="2836666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pPr marL="0" indent="0" algn="ctr">
              <a:buNone/>
            </a:pPr>
            <a:r>
              <a:rPr lang="es-CO" sz="11500" b="1" dirty="0">
                <a:solidFill>
                  <a:schemeClr val="bg2">
                    <a:lumMod val="50000"/>
                  </a:schemeClr>
                </a:solidFill>
              </a:rPr>
              <a:t>FACTORY METHOD</a:t>
            </a:r>
            <a:endParaRPr lang="es-419" sz="11500" b="1" dirty="0">
              <a:solidFill>
                <a:schemeClr val="bg2">
                  <a:lumMod val="50000"/>
                </a:schemeClr>
              </a:solidFill>
            </a:endParaRPr>
          </a:p>
        </p:txBody>
      </p:sp>
    </p:spTree>
    <p:extLst>
      <p:ext uri="{BB962C8B-B14F-4D97-AF65-F5344CB8AC3E}">
        <p14:creationId xmlns:p14="http://schemas.microsoft.com/office/powerpoint/2010/main" val="3849132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FACTORY METHOD</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También llamado: Método fábrica, Constructor virtual</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Factory </a:t>
            </a:r>
            <a:r>
              <a:rPr lang="es-419" sz="2000" b="0" i="0" u="none" strike="noStrike" baseline="0" dirty="0" err="1">
                <a:solidFill>
                  <a:srgbClr val="444444"/>
                </a:solidFill>
                <a:latin typeface="Verdana" panose="020B0604030504040204" pitchFamily="34" charset="0"/>
                <a:ea typeface="Verdana" panose="020B0604030504040204" pitchFamily="34" charset="0"/>
              </a:rPr>
              <a:t>Method</a:t>
            </a:r>
            <a:r>
              <a:rPr lang="es-419" sz="2000" b="0" i="0" u="none" strike="noStrike" baseline="0" dirty="0">
                <a:solidFill>
                  <a:srgbClr val="444444"/>
                </a:solidFill>
                <a:latin typeface="Verdana" panose="020B0604030504040204" pitchFamily="34" charset="0"/>
                <a:ea typeface="Verdana" panose="020B0604030504040204" pitchFamily="34" charset="0"/>
              </a:rPr>
              <a:t> es un patrón de diseño creacional que proporciona una interfaz para crear objetos en una superclase, mientras permite a las subclases alterar el tipo de objetos que se crearán.</a:t>
            </a:r>
          </a:p>
          <a:p>
            <a:pPr algn="l"/>
            <a:r>
              <a:rPr lang="es-419" sz="2000" b="1" i="0" u="none" strike="noStrike" baseline="0" dirty="0">
                <a:solidFill>
                  <a:srgbClr val="444444"/>
                </a:solidFill>
                <a:latin typeface="Verdana" panose="020B0604030504040204" pitchFamily="34" charset="0"/>
                <a:ea typeface="Verdana" panose="020B0604030504040204" pitchFamily="34" charset="0"/>
              </a:rPr>
              <a:t>PROBLEMA</a:t>
            </a:r>
          </a:p>
          <a:p>
            <a:pPr algn="l"/>
            <a:r>
              <a:rPr lang="es-419" sz="2000" dirty="0">
                <a:solidFill>
                  <a:srgbClr val="444444"/>
                </a:solidFill>
                <a:latin typeface="Verdana" panose="020B0604030504040204" pitchFamily="34" charset="0"/>
                <a:ea typeface="Verdana" panose="020B0604030504040204" pitchFamily="34" charset="0"/>
              </a:rPr>
              <a:t>Se crea</a:t>
            </a:r>
            <a:r>
              <a:rPr lang="es-419" sz="2000" b="0" i="0" u="none" strike="noStrike" baseline="0" dirty="0">
                <a:solidFill>
                  <a:srgbClr val="444444"/>
                </a:solidFill>
                <a:latin typeface="Verdana" panose="020B0604030504040204" pitchFamily="34" charset="0"/>
                <a:ea typeface="Verdana" panose="020B0604030504040204" pitchFamily="34" charset="0"/>
              </a:rPr>
              <a:t> una aplicación de gestión logística.</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 primera versión sólo es capaz de manejar el transporte en camión, por lo que la mayor parte de tu código se encuentra dentro de la clase Camión.</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 aplicación se vuelve popular. Se reciben peticiones de empresas de transporte marítimo para gestionar la logística por mar en la aplicación.</a:t>
            </a:r>
            <a:endParaRPr lang="es-419" sz="2000" dirty="0">
              <a:solidFill>
                <a:srgbClr val="444444"/>
              </a:solidFill>
              <a:latin typeface="Verdana" panose="020B0604030504040204" pitchFamily="34" charset="0"/>
              <a:ea typeface="Verdana" panose="020B0604030504040204" pitchFamily="34" charset="0"/>
            </a:endParaRPr>
          </a:p>
          <a:p>
            <a:pPr algn="l"/>
            <a:endParaRPr lang="es-419" sz="200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64223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FACTORY METHOD</a:t>
            </a:r>
          </a:p>
        </p:txBody>
      </p:sp>
      <p:pic>
        <p:nvPicPr>
          <p:cNvPr id="5" name="Imagen 4">
            <a:extLst>
              <a:ext uri="{FF2B5EF4-FFF2-40B4-BE49-F238E27FC236}">
                <a16:creationId xmlns:a16="http://schemas.microsoft.com/office/drawing/2014/main" id="{A59768AE-DC04-C9EB-E2A8-D9F32E5C0E17}"/>
              </a:ext>
            </a:extLst>
          </p:cNvPr>
          <p:cNvPicPr>
            <a:picLocks noChangeAspect="1"/>
          </p:cNvPicPr>
          <p:nvPr/>
        </p:nvPicPr>
        <p:blipFill rotWithShape="1">
          <a:blip r:embed="rId2"/>
          <a:srcRect l="14654" t="27766" r="16693" b="22449"/>
          <a:stretch/>
        </p:blipFill>
        <p:spPr>
          <a:xfrm>
            <a:off x="2475914" y="2130083"/>
            <a:ext cx="8370278" cy="3412588"/>
          </a:xfrm>
          <a:prstGeom prst="rect">
            <a:avLst/>
          </a:prstGeom>
        </p:spPr>
      </p:pic>
    </p:spTree>
    <p:extLst>
      <p:ext uri="{BB962C8B-B14F-4D97-AF65-F5344CB8AC3E}">
        <p14:creationId xmlns:p14="http://schemas.microsoft.com/office/powerpoint/2010/main" val="3153656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FACTORY METHOD</a:t>
            </a:r>
          </a:p>
        </p:txBody>
      </p:sp>
      <p:pic>
        <p:nvPicPr>
          <p:cNvPr id="4" name="Imagen 3">
            <a:extLst>
              <a:ext uri="{FF2B5EF4-FFF2-40B4-BE49-F238E27FC236}">
                <a16:creationId xmlns:a16="http://schemas.microsoft.com/office/drawing/2014/main" id="{FF9064E3-5531-D216-CD0A-EA28B5085CD5}"/>
              </a:ext>
            </a:extLst>
          </p:cNvPr>
          <p:cNvPicPr>
            <a:picLocks noChangeAspect="1"/>
          </p:cNvPicPr>
          <p:nvPr/>
        </p:nvPicPr>
        <p:blipFill rotWithShape="1">
          <a:blip r:embed="rId2"/>
          <a:srcRect l="13039" t="17625" r="7922" b="17728"/>
          <a:stretch/>
        </p:blipFill>
        <p:spPr>
          <a:xfrm>
            <a:off x="1631852" y="1905000"/>
            <a:ext cx="9636370" cy="4431323"/>
          </a:xfrm>
          <a:prstGeom prst="rect">
            <a:avLst/>
          </a:prstGeom>
        </p:spPr>
      </p:pic>
    </p:spTree>
    <p:extLst>
      <p:ext uri="{BB962C8B-B14F-4D97-AF65-F5344CB8AC3E}">
        <p14:creationId xmlns:p14="http://schemas.microsoft.com/office/powerpoint/2010/main" val="37813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Abstracción</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p:txBody>
          <a:bodyPr>
            <a:normAutofit/>
          </a:bodyPr>
          <a:lstStyle/>
          <a:p>
            <a:r>
              <a:rPr lang="es-419" sz="2000" dirty="0">
                <a:latin typeface="Verdana" panose="020B0604030504040204" pitchFamily="34" charset="0"/>
                <a:ea typeface="Verdana" panose="020B0604030504040204" pitchFamily="34" charset="0"/>
              </a:rPr>
              <a:t>La mayoría de las veces, cuando creas un programa con POO, das forma a los objetos del programa con base a objetos del mundo real. Sin embargo, los objetos del programa no representan a los originales con una precisión del 100 % (y rara vez es necesario que lo hagan). En su lugar, tus objetos tan solo copian atributos y comportamientos de objetos reales en un contexto específico, ignorando el resto.</a:t>
            </a:r>
          </a:p>
          <a:p>
            <a:r>
              <a:rPr lang="es-419" sz="2000" dirty="0">
                <a:latin typeface="Verdana" panose="020B0604030504040204" pitchFamily="34" charset="0"/>
                <a:ea typeface="Verdana" panose="020B0604030504040204" pitchFamily="34" charset="0"/>
              </a:rPr>
              <a:t>La Abstracción es el modelo de un objeto o fenómeno del </a:t>
            </a:r>
            <a:r>
              <a:rPr lang="es-419" sz="2000" dirty="0" err="1">
                <a:latin typeface="Verdana" panose="020B0604030504040204" pitchFamily="34" charset="0"/>
                <a:ea typeface="Verdana" panose="020B0604030504040204" pitchFamily="34" charset="0"/>
              </a:rPr>
              <a:t>undo</a:t>
            </a:r>
            <a:r>
              <a:rPr lang="es-419" sz="2000" dirty="0">
                <a:latin typeface="Verdana" panose="020B0604030504040204" pitchFamily="34" charset="0"/>
                <a:ea typeface="Verdana" panose="020B0604030504040204" pitchFamily="34" charset="0"/>
              </a:rPr>
              <a:t> real, limitado a un contexto específico, que representa todos los datos relevantes a este contexto con gran precisión, omitiendo el resto.</a:t>
            </a:r>
          </a:p>
        </p:txBody>
      </p:sp>
    </p:spTree>
    <p:extLst>
      <p:ext uri="{BB962C8B-B14F-4D97-AF65-F5344CB8AC3E}">
        <p14:creationId xmlns:p14="http://schemas.microsoft.com/office/powerpoint/2010/main" val="3353662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DE6BB7F-9918-9977-F9E7-3A16738B3E75}"/>
              </a:ext>
            </a:extLst>
          </p:cNvPr>
          <p:cNvSpPr>
            <a:spLocks noGrp="1"/>
          </p:cNvSpPr>
          <p:nvPr>
            <p:ph idx="1"/>
          </p:nvPr>
        </p:nvSpPr>
        <p:spPr>
          <a:xfrm>
            <a:off x="828651" y="1311857"/>
            <a:ext cx="8915400" cy="1673107"/>
          </a:xfrm>
        </p:spPr>
        <p:txBody>
          <a:bodyPr/>
          <a:lstStyle/>
          <a:p>
            <a:r>
              <a:rPr lang="es-419" sz="2000" dirty="0">
                <a:latin typeface="Verdana" panose="020B0604030504040204" pitchFamily="34" charset="0"/>
                <a:ea typeface="Verdana" panose="020B0604030504040204" pitchFamily="34" charset="0"/>
              </a:rPr>
              <a:t>Hay una limitación: las subclases sólo pueden devolver productos de distintos tipos si dichos productos tienen una clase base o interfaz común. Además, el método fábrica en la clase base debe tener su tipo de retorno declarado como dicha interfaz.</a:t>
            </a:r>
          </a:p>
        </p:txBody>
      </p:sp>
      <p:sp>
        <p:nvSpPr>
          <p:cNvPr id="4" name="Título 1">
            <a:extLst>
              <a:ext uri="{FF2B5EF4-FFF2-40B4-BE49-F238E27FC236}">
                <a16:creationId xmlns:a16="http://schemas.microsoft.com/office/drawing/2014/main" id="{EF45D9D2-3BC4-3E5A-E63D-CC5CD575AFB7}"/>
              </a:ext>
            </a:extLst>
          </p:cNvPr>
          <p:cNvSpPr>
            <a:spLocks noGrp="1"/>
          </p:cNvSpPr>
          <p:nvPr>
            <p:ph type="title"/>
          </p:nvPr>
        </p:nvSpPr>
        <p:spPr>
          <a:xfrm>
            <a:off x="1640156" y="269268"/>
            <a:ext cx="8911687" cy="1280890"/>
          </a:xfrm>
        </p:spPr>
        <p:txBody>
          <a:bodyPr/>
          <a:lstStyle/>
          <a:p>
            <a:pPr algn="ctr"/>
            <a:r>
              <a:rPr lang="es-419" sz="3600" b="1" dirty="0">
                <a:latin typeface="Verdana" panose="020B0604030504040204" pitchFamily="34" charset="0"/>
                <a:ea typeface="Verdana" panose="020B0604030504040204" pitchFamily="34" charset="0"/>
              </a:rPr>
              <a:t>FACTORY METHOD</a:t>
            </a:r>
            <a:endParaRPr lang="es-419" b="1" dirty="0">
              <a:latin typeface="Verdana" panose="020B0604030504040204" pitchFamily="34" charset="0"/>
              <a:ea typeface="Verdana" panose="020B0604030504040204" pitchFamily="34" charset="0"/>
            </a:endParaRPr>
          </a:p>
        </p:txBody>
      </p:sp>
      <p:pic>
        <p:nvPicPr>
          <p:cNvPr id="5" name="Imagen 4">
            <a:extLst>
              <a:ext uri="{FF2B5EF4-FFF2-40B4-BE49-F238E27FC236}">
                <a16:creationId xmlns:a16="http://schemas.microsoft.com/office/drawing/2014/main" id="{C55E858B-9D31-1A56-7BED-0D00742E4C92}"/>
              </a:ext>
            </a:extLst>
          </p:cNvPr>
          <p:cNvPicPr>
            <a:picLocks noChangeAspect="1"/>
          </p:cNvPicPr>
          <p:nvPr/>
        </p:nvPicPr>
        <p:blipFill rotWithShape="1">
          <a:blip r:embed="rId2"/>
          <a:srcRect l="13453" t="29841" r="13453" b="6645"/>
          <a:stretch/>
        </p:blipFill>
        <p:spPr>
          <a:xfrm>
            <a:off x="2057400" y="2939809"/>
            <a:ext cx="7065693" cy="3451811"/>
          </a:xfrm>
          <a:prstGeom prst="rect">
            <a:avLst/>
          </a:prstGeom>
        </p:spPr>
      </p:pic>
    </p:spTree>
    <p:extLst>
      <p:ext uri="{BB962C8B-B14F-4D97-AF65-F5344CB8AC3E}">
        <p14:creationId xmlns:p14="http://schemas.microsoft.com/office/powerpoint/2010/main" val="2971251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DE6BB7F-9918-9977-F9E7-3A16738B3E75}"/>
              </a:ext>
            </a:extLst>
          </p:cNvPr>
          <p:cNvSpPr>
            <a:spLocks noGrp="1"/>
          </p:cNvSpPr>
          <p:nvPr>
            <p:ph idx="1"/>
          </p:nvPr>
        </p:nvSpPr>
        <p:spPr>
          <a:xfrm>
            <a:off x="828651" y="1311857"/>
            <a:ext cx="8915400" cy="1673107"/>
          </a:xfrm>
        </p:spPr>
        <p:txBody>
          <a:bodyPr>
            <a:normAutofit fontScale="92500" lnSpcReduction="10000"/>
          </a:bodyPr>
          <a:lstStyle/>
          <a:p>
            <a:r>
              <a:rPr lang="es-419" sz="2000" dirty="0">
                <a:latin typeface="Verdana" panose="020B0604030504040204" pitchFamily="34" charset="0"/>
                <a:ea typeface="Verdana" panose="020B0604030504040204" pitchFamily="34" charset="0"/>
              </a:rPr>
              <a:t>El código que utiliza el método fábrica (a menudo denominado código cliente) no encuentra diferencias entre los productos devueltos por varias subclases, y trata a todos los productos como la clase abstracta Transporte . El cliente sabe que todos los objetos de transporte deben tener el método entrega , pero no necesita saber cómo funciona exactamente.</a:t>
            </a:r>
          </a:p>
        </p:txBody>
      </p:sp>
      <p:sp>
        <p:nvSpPr>
          <p:cNvPr id="4" name="Título 1">
            <a:extLst>
              <a:ext uri="{FF2B5EF4-FFF2-40B4-BE49-F238E27FC236}">
                <a16:creationId xmlns:a16="http://schemas.microsoft.com/office/drawing/2014/main" id="{EF45D9D2-3BC4-3E5A-E63D-CC5CD575AFB7}"/>
              </a:ext>
            </a:extLst>
          </p:cNvPr>
          <p:cNvSpPr>
            <a:spLocks noGrp="1"/>
          </p:cNvSpPr>
          <p:nvPr>
            <p:ph type="title"/>
          </p:nvPr>
        </p:nvSpPr>
        <p:spPr>
          <a:xfrm>
            <a:off x="1640156" y="269268"/>
            <a:ext cx="8911687" cy="1280890"/>
          </a:xfrm>
        </p:spPr>
        <p:txBody>
          <a:bodyPr/>
          <a:lstStyle/>
          <a:p>
            <a:pPr algn="ctr"/>
            <a:r>
              <a:rPr lang="es-419" sz="3600" b="1" dirty="0">
                <a:latin typeface="Verdana" panose="020B0604030504040204" pitchFamily="34" charset="0"/>
                <a:ea typeface="Verdana" panose="020B0604030504040204" pitchFamily="34" charset="0"/>
              </a:rPr>
              <a:t>FACTORY METHOD</a:t>
            </a:r>
            <a:endParaRPr lang="es-419" b="1" dirty="0">
              <a:latin typeface="Verdana" panose="020B0604030504040204" pitchFamily="34" charset="0"/>
              <a:ea typeface="Verdana" panose="020B0604030504040204" pitchFamily="34" charset="0"/>
            </a:endParaRPr>
          </a:p>
        </p:txBody>
      </p:sp>
      <p:pic>
        <p:nvPicPr>
          <p:cNvPr id="6" name="Imagen 5">
            <a:extLst>
              <a:ext uri="{FF2B5EF4-FFF2-40B4-BE49-F238E27FC236}">
                <a16:creationId xmlns:a16="http://schemas.microsoft.com/office/drawing/2014/main" id="{10F08A59-05C3-0D58-856B-AEC1B11C076A}"/>
              </a:ext>
            </a:extLst>
          </p:cNvPr>
          <p:cNvPicPr>
            <a:picLocks noChangeAspect="1"/>
          </p:cNvPicPr>
          <p:nvPr/>
        </p:nvPicPr>
        <p:blipFill rotWithShape="1">
          <a:blip r:embed="rId2"/>
          <a:srcRect l="16190" t="22590" r="23452" b="10245"/>
          <a:stretch/>
        </p:blipFill>
        <p:spPr>
          <a:xfrm>
            <a:off x="1959428" y="2984964"/>
            <a:ext cx="6066972" cy="3795719"/>
          </a:xfrm>
          <a:prstGeom prst="rect">
            <a:avLst/>
          </a:prstGeom>
        </p:spPr>
      </p:pic>
    </p:spTree>
    <p:extLst>
      <p:ext uri="{BB962C8B-B14F-4D97-AF65-F5344CB8AC3E}">
        <p14:creationId xmlns:p14="http://schemas.microsoft.com/office/powerpoint/2010/main" val="1164611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FACTORY METHOD</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596788" y="2133599"/>
            <a:ext cx="10208525"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1. El Producto declara la interfaz, que es común a todos los objetos que puede producir la clase creadora y sus subclases.</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2. Los Productos Concretos son distintas implementaciones de la interfaz de producto.</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3. La clase Creadora declara el método fábrica que devuelve nuevos objetos de producto. Es importante que el tipo de retorno de este método coincida con la interfaz de producto.</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El patrón Factory </a:t>
            </a:r>
            <a:r>
              <a:rPr lang="es-419" sz="2000" b="0" i="0" u="none" strike="noStrike" baseline="0" dirty="0" err="1">
                <a:solidFill>
                  <a:srgbClr val="444444"/>
                </a:solidFill>
                <a:latin typeface="Verdana" panose="020B0604030504040204" pitchFamily="34" charset="0"/>
                <a:ea typeface="Verdana" panose="020B0604030504040204" pitchFamily="34" charset="0"/>
              </a:rPr>
              <a:t>Method</a:t>
            </a:r>
            <a:r>
              <a:rPr lang="es-419" sz="2000" b="0" i="0" u="none" strike="noStrike" baseline="0" dirty="0">
                <a:solidFill>
                  <a:srgbClr val="444444"/>
                </a:solidFill>
                <a:latin typeface="Verdana" panose="020B0604030504040204" pitchFamily="34" charset="0"/>
                <a:ea typeface="Verdana" panose="020B0604030504040204" pitchFamily="34" charset="0"/>
              </a:rPr>
              <a:t> </a:t>
            </a:r>
            <a:r>
              <a:rPr lang="es-419" sz="2000" dirty="0">
                <a:solidFill>
                  <a:srgbClr val="444444"/>
                </a:solidFill>
                <a:latin typeface="Verdana" panose="020B0604030504040204" pitchFamily="34" charset="0"/>
                <a:ea typeface="Verdana" panose="020B0604030504040204" pitchFamily="34" charset="0"/>
              </a:rPr>
              <a:t>se puede declarar </a:t>
            </a:r>
            <a:r>
              <a:rPr lang="es-419" sz="2000" b="0" i="0" u="none" strike="noStrike" baseline="0" dirty="0">
                <a:solidFill>
                  <a:srgbClr val="444444"/>
                </a:solidFill>
                <a:latin typeface="Verdana" panose="020B0604030504040204" pitchFamily="34" charset="0"/>
                <a:ea typeface="Verdana" panose="020B0604030504040204" pitchFamily="34" charset="0"/>
              </a:rPr>
              <a:t>como abstracto para forzar a todas las subclases a implementar sus propias versiones del método. Como alternativa, el método fábrica base puede devolver algún tipo de producto por defecto.</a:t>
            </a:r>
          </a:p>
        </p:txBody>
      </p:sp>
    </p:spTree>
    <p:extLst>
      <p:ext uri="{BB962C8B-B14F-4D97-AF65-F5344CB8AC3E}">
        <p14:creationId xmlns:p14="http://schemas.microsoft.com/office/powerpoint/2010/main" val="3695661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FACTORY METHOD</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4. Los Creadores Concretos sobrescriben el Factory </a:t>
            </a:r>
            <a:r>
              <a:rPr lang="es-419" sz="2000" b="0" i="0" u="none" strike="noStrike" baseline="0" dirty="0" err="1">
                <a:solidFill>
                  <a:srgbClr val="444444"/>
                </a:solidFill>
                <a:latin typeface="Verdana" panose="020B0604030504040204" pitchFamily="34" charset="0"/>
                <a:ea typeface="Verdana" panose="020B0604030504040204" pitchFamily="34" charset="0"/>
              </a:rPr>
              <a:t>Method</a:t>
            </a:r>
            <a:r>
              <a:rPr lang="es-419" sz="2000" b="0" i="0" u="none" strike="noStrike" baseline="0" dirty="0">
                <a:solidFill>
                  <a:srgbClr val="444444"/>
                </a:solidFill>
                <a:latin typeface="Verdana" panose="020B0604030504040204" pitchFamily="34" charset="0"/>
                <a:ea typeface="Verdana" panose="020B0604030504040204" pitchFamily="34" charset="0"/>
              </a:rPr>
              <a:t> base, de modo que devuelva un tipo diferente de producto.</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El método fábrica no tiene que crear nuevas instancias todo el tiempo. También puede devolver objetos existentes de una memoria caché, una agrupación de objetos, u otra fuente.</a:t>
            </a:r>
            <a:endParaRPr lang="es-419" sz="200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03283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pPr marL="0" indent="0" algn="ctr">
              <a:buNone/>
            </a:pPr>
            <a:r>
              <a:rPr lang="es-CO" sz="11500" b="1" dirty="0">
                <a:solidFill>
                  <a:schemeClr val="bg2">
                    <a:lumMod val="50000"/>
                  </a:schemeClr>
                </a:solidFill>
              </a:rPr>
              <a:t>ABSTRACT FACTORY</a:t>
            </a:r>
            <a:endParaRPr lang="es-419" sz="11500" b="1" dirty="0">
              <a:solidFill>
                <a:schemeClr val="bg2">
                  <a:lumMod val="50000"/>
                </a:schemeClr>
              </a:solidFill>
            </a:endParaRPr>
          </a:p>
        </p:txBody>
      </p:sp>
    </p:spTree>
    <p:extLst>
      <p:ext uri="{BB962C8B-B14F-4D97-AF65-F5344CB8AC3E}">
        <p14:creationId xmlns:p14="http://schemas.microsoft.com/office/powerpoint/2010/main" val="2902947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ABSTRACT FACTORY</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b="0" i="0" u="none" strike="noStrike" baseline="0" dirty="0" err="1">
                <a:solidFill>
                  <a:srgbClr val="444444"/>
                </a:solidFill>
                <a:latin typeface="Verdana" panose="020B0604030504040204" pitchFamily="34" charset="0"/>
                <a:ea typeface="Verdana" panose="020B0604030504040204" pitchFamily="34" charset="0"/>
              </a:rPr>
              <a:t>Abstract</a:t>
            </a:r>
            <a:r>
              <a:rPr lang="es-419" sz="2000" b="0" i="0" u="none" strike="noStrike" baseline="0" dirty="0">
                <a:solidFill>
                  <a:srgbClr val="444444"/>
                </a:solidFill>
                <a:latin typeface="Verdana" panose="020B0604030504040204" pitchFamily="34" charset="0"/>
                <a:ea typeface="Verdana" panose="020B0604030504040204" pitchFamily="34" charset="0"/>
              </a:rPr>
              <a:t> Factory es un patrón de diseño utilizado para proporcionar una interfaz para crear un grupo de fábricas con un caso de uso común sin especificar las clases concretas. Cada implementación concreta de la fábrica abstracta crea objetos concretos que forman parte de la misma familia de productos.</a:t>
            </a:r>
          </a:p>
          <a:p>
            <a:pPr algn="l"/>
            <a:r>
              <a:rPr lang="es-419" sz="2000" dirty="0" err="1">
                <a:solidFill>
                  <a:srgbClr val="444444"/>
                </a:solidFill>
                <a:latin typeface="Verdana" panose="020B0604030504040204" pitchFamily="34" charset="0"/>
                <a:ea typeface="Verdana" panose="020B0604030504040204" pitchFamily="34" charset="0"/>
              </a:rPr>
              <a:t>Abstract</a:t>
            </a:r>
            <a:r>
              <a:rPr lang="es-419" sz="2000" dirty="0">
                <a:solidFill>
                  <a:srgbClr val="444444"/>
                </a:solidFill>
                <a:latin typeface="Verdana" panose="020B0604030504040204" pitchFamily="34" charset="0"/>
                <a:ea typeface="Verdana" panose="020B0604030504040204" pitchFamily="34" charset="0"/>
              </a:rPr>
              <a:t> Factory es un patrón de diseño creativo popular que puede usar cuando necesita definir una relación de objetos interconectados pero no desea especificar sus clases concretas. </a:t>
            </a:r>
          </a:p>
          <a:p>
            <a:pPr algn="l"/>
            <a:r>
              <a:rPr lang="es-419" sz="2000" dirty="0">
                <a:solidFill>
                  <a:srgbClr val="444444"/>
                </a:solidFill>
                <a:latin typeface="Verdana" panose="020B0604030504040204" pitchFamily="34" charset="0"/>
                <a:ea typeface="Verdana" panose="020B0604030504040204" pitchFamily="34" charset="0"/>
              </a:rPr>
              <a:t>Generalmente, el patrón de diseño de fábrica abstracta define una nueva interfaz para ayudar a crear una familia de productos sin necesidad de crear el producto real</a:t>
            </a:r>
            <a:r>
              <a:rPr lang="en-US" sz="2000" dirty="0">
                <a:solidFill>
                  <a:srgbClr val="444444"/>
                </a:solidFill>
                <a:latin typeface="Verdana" panose="020B0604030504040204" pitchFamily="34" charset="0"/>
                <a:ea typeface="Verdana" panose="020B0604030504040204" pitchFamily="34" charset="0"/>
              </a:rPr>
              <a:t>.</a:t>
            </a:r>
            <a:endParaRPr lang="es-419" sz="200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5147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ABSTRACT FACTORY</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CO" sz="2000" b="1" i="0" u="none" strike="noStrike" baseline="0" dirty="0">
                <a:solidFill>
                  <a:srgbClr val="444444"/>
                </a:solidFill>
                <a:latin typeface="Verdana" panose="020B0604030504040204" pitchFamily="34" charset="0"/>
                <a:ea typeface="Verdana" panose="020B0604030504040204" pitchFamily="34" charset="0"/>
              </a:rPr>
              <a:t>Este tipo de patrón de diseño se usa cuando:</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La aplicación debe ser independiente de cómo se crean y componen sus clases de productos.</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La aplicación tiene varias familias de productos.</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Tiene un grupo de clases que están diseñadas para usarse juntas.</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Desea proporcionar un grupo de clases, pero desea revelar solo la interfaz y no las implementaciones reales</a:t>
            </a:r>
          </a:p>
        </p:txBody>
      </p:sp>
    </p:spTree>
    <p:extLst>
      <p:ext uri="{BB962C8B-B14F-4D97-AF65-F5344CB8AC3E}">
        <p14:creationId xmlns:p14="http://schemas.microsoft.com/office/powerpoint/2010/main" val="341648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ABSTRACT FACTORY</a:t>
            </a:r>
          </a:p>
        </p:txBody>
      </p:sp>
      <p:pic>
        <p:nvPicPr>
          <p:cNvPr id="5" name="Marcador de contenido 4">
            <a:extLst>
              <a:ext uri="{FF2B5EF4-FFF2-40B4-BE49-F238E27FC236}">
                <a16:creationId xmlns:a16="http://schemas.microsoft.com/office/drawing/2014/main" id="{026526AC-9347-C8BA-841F-4743FFD4E8CD}"/>
              </a:ext>
            </a:extLst>
          </p:cNvPr>
          <p:cNvPicPr>
            <a:picLocks noGrp="1" noChangeAspect="1"/>
          </p:cNvPicPr>
          <p:nvPr>
            <p:ph idx="1"/>
          </p:nvPr>
        </p:nvPicPr>
        <p:blipFill rotWithShape="1">
          <a:blip r:embed="rId2"/>
          <a:srcRect l="11298" t="17301" r="37859" b="28249"/>
          <a:stretch/>
        </p:blipFill>
        <p:spPr>
          <a:xfrm>
            <a:off x="2813539" y="1617785"/>
            <a:ext cx="7849772" cy="4726447"/>
          </a:xfrm>
        </p:spPr>
      </p:pic>
    </p:spTree>
    <p:extLst>
      <p:ext uri="{BB962C8B-B14F-4D97-AF65-F5344CB8AC3E}">
        <p14:creationId xmlns:p14="http://schemas.microsoft.com/office/powerpoint/2010/main" val="341884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pPr marL="0" indent="0" algn="ctr">
              <a:buNone/>
            </a:pPr>
            <a:r>
              <a:rPr lang="es-CO" sz="11500" b="1" dirty="0">
                <a:solidFill>
                  <a:schemeClr val="bg2">
                    <a:lumMod val="50000"/>
                  </a:schemeClr>
                </a:solidFill>
              </a:rPr>
              <a:t>BUILDER</a:t>
            </a:r>
            <a:endParaRPr lang="es-419" sz="11500" b="1" dirty="0">
              <a:solidFill>
                <a:schemeClr val="bg2">
                  <a:lumMod val="50000"/>
                </a:schemeClr>
              </a:solidFill>
            </a:endParaRPr>
          </a:p>
        </p:txBody>
      </p:sp>
    </p:spTree>
    <p:extLst>
      <p:ext uri="{BB962C8B-B14F-4D97-AF65-F5344CB8AC3E}">
        <p14:creationId xmlns:p14="http://schemas.microsoft.com/office/powerpoint/2010/main" val="4209442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BUILDER</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El patrón de diseño </a:t>
            </a:r>
            <a:r>
              <a:rPr lang="es-419" sz="2000" b="0" i="0" u="none" strike="noStrike" baseline="0" dirty="0" err="1">
                <a:solidFill>
                  <a:srgbClr val="444444"/>
                </a:solidFill>
                <a:latin typeface="Verdana" panose="020B0604030504040204" pitchFamily="34" charset="0"/>
                <a:ea typeface="Verdana" panose="020B0604030504040204" pitchFamily="34" charset="0"/>
              </a:rPr>
              <a:t>Builder</a:t>
            </a:r>
            <a:r>
              <a:rPr lang="es-419" sz="2000" b="0" i="0" u="none" strike="noStrike" baseline="0" dirty="0">
                <a:solidFill>
                  <a:srgbClr val="444444"/>
                </a:solidFill>
                <a:latin typeface="Verdana" panose="020B0604030504040204" pitchFamily="34" charset="0"/>
                <a:ea typeface="Verdana" panose="020B0604030504040204" pitchFamily="34" charset="0"/>
              </a:rPr>
              <a:t> en C# es un patrón de diseño creacional que puede crear una clase compleja paso a paso. Es útil cuando la construcción de un objeto complejo requiere muchos pasos diferentes o cuando el orden de esos pasos es importante.</a:t>
            </a:r>
          </a:p>
          <a:p>
            <a:pPr algn="l"/>
            <a:r>
              <a:rPr lang="es-419" sz="2000" dirty="0">
                <a:solidFill>
                  <a:srgbClr val="444444"/>
                </a:solidFill>
                <a:latin typeface="Verdana" panose="020B0604030504040204" pitchFamily="34" charset="0"/>
                <a:ea typeface="Verdana" panose="020B0604030504040204" pitchFamily="34" charset="0"/>
              </a:rPr>
              <a:t>El patrón de diseño </a:t>
            </a:r>
            <a:r>
              <a:rPr lang="es-419" sz="2000" dirty="0" err="1">
                <a:solidFill>
                  <a:srgbClr val="444444"/>
                </a:solidFill>
                <a:latin typeface="Verdana" panose="020B0604030504040204" pitchFamily="34" charset="0"/>
                <a:ea typeface="Verdana" panose="020B0604030504040204" pitchFamily="34" charset="0"/>
              </a:rPr>
              <a:t>Builder</a:t>
            </a:r>
            <a:r>
              <a:rPr lang="es-419" sz="2000" dirty="0">
                <a:solidFill>
                  <a:srgbClr val="444444"/>
                </a:solidFill>
                <a:latin typeface="Verdana" panose="020B0604030504040204" pitchFamily="34" charset="0"/>
                <a:ea typeface="Verdana" panose="020B0604030504040204" pitchFamily="34" charset="0"/>
              </a:rPr>
              <a:t> es un patrón de diseño creacional en C# que permite la creación de objetos complejos al separar la construcción del objeto de su representación.</a:t>
            </a:r>
          </a:p>
          <a:p>
            <a:pPr algn="l"/>
            <a:r>
              <a:rPr lang="es-419" sz="2000" dirty="0">
                <a:solidFill>
                  <a:srgbClr val="444444"/>
                </a:solidFill>
                <a:latin typeface="Verdana" panose="020B0604030504040204" pitchFamily="34" charset="0"/>
                <a:ea typeface="Verdana" panose="020B0604030504040204" pitchFamily="34" charset="0"/>
              </a:rPr>
              <a:t>El patrón de diseño </a:t>
            </a:r>
            <a:r>
              <a:rPr lang="es-419" sz="2000" dirty="0" err="1">
                <a:solidFill>
                  <a:srgbClr val="444444"/>
                </a:solidFill>
                <a:latin typeface="Verdana" panose="020B0604030504040204" pitchFamily="34" charset="0"/>
                <a:ea typeface="Verdana" panose="020B0604030504040204" pitchFamily="34" charset="0"/>
              </a:rPr>
              <a:t>Builder</a:t>
            </a:r>
            <a:r>
              <a:rPr lang="es-419" sz="2000" dirty="0">
                <a:solidFill>
                  <a:srgbClr val="444444"/>
                </a:solidFill>
                <a:latin typeface="Verdana" panose="020B0604030504040204" pitchFamily="34" charset="0"/>
                <a:ea typeface="Verdana" panose="020B0604030504040204" pitchFamily="34" charset="0"/>
              </a:rPr>
              <a:t> usa una clase separada, conocida como </a:t>
            </a:r>
            <a:r>
              <a:rPr lang="es-419" sz="2000" dirty="0" err="1">
                <a:solidFill>
                  <a:srgbClr val="444444"/>
                </a:solidFill>
                <a:latin typeface="Verdana" panose="020B0604030504040204" pitchFamily="34" charset="0"/>
                <a:ea typeface="Verdana" panose="020B0604030504040204" pitchFamily="34" charset="0"/>
              </a:rPr>
              <a:t>Builder</a:t>
            </a:r>
            <a:r>
              <a:rPr lang="es-419" sz="2000" dirty="0">
                <a:solidFill>
                  <a:srgbClr val="444444"/>
                </a:solidFill>
                <a:latin typeface="Verdana" panose="020B0604030504040204" pitchFamily="34" charset="0"/>
                <a:ea typeface="Verdana" panose="020B0604030504040204" pitchFamily="34" charset="0"/>
              </a:rPr>
              <a:t>, para crear el objeto complejo en lugar de usar el constructor del objeto.</a:t>
            </a:r>
          </a:p>
        </p:txBody>
      </p:sp>
    </p:spTree>
    <p:extLst>
      <p:ext uri="{BB962C8B-B14F-4D97-AF65-F5344CB8AC3E}">
        <p14:creationId xmlns:p14="http://schemas.microsoft.com/office/powerpoint/2010/main" val="3264396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Encapsulación</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797642" y="1540188"/>
            <a:ext cx="9065976" cy="4693701"/>
          </a:xfrm>
        </p:spPr>
        <p:txBody>
          <a:bodyPr>
            <a:noAutofit/>
          </a:bodyPr>
          <a:lstStyle/>
          <a:p>
            <a:r>
              <a:rPr lang="es-419" sz="2000" dirty="0">
                <a:latin typeface="Verdana" panose="020B0604030504040204" pitchFamily="34" charset="0"/>
                <a:ea typeface="Verdana" panose="020B0604030504040204" pitchFamily="34" charset="0"/>
              </a:rPr>
              <a:t>Para arrancar el motor de un auto, tan solo debes girar una llave o pulsar un botón. No necesitas conectar cables bajo el capó, rotar el cigüeñal y los cilindros, e iniciar el ciclo de potencia del motor. Estos detalles se esconden bajo el capó del auto. Sólo tienes una interfaz simple: un interruptor de encendido, un volante y unos pedales. </a:t>
            </a:r>
          </a:p>
          <a:p>
            <a:r>
              <a:rPr lang="es-419" sz="2000" dirty="0">
                <a:latin typeface="Verdana" panose="020B0604030504040204" pitchFamily="34" charset="0"/>
                <a:ea typeface="Verdana" panose="020B0604030504040204" pitchFamily="34" charset="0"/>
              </a:rPr>
              <a:t>Esto ilustra el modo en que cada objeto cuenta con una interfaz: una parte pública de un objeto, abierta a interacciones con otros objetos.</a:t>
            </a:r>
          </a:p>
          <a:p>
            <a:r>
              <a:rPr lang="es-419" sz="2000" dirty="0">
                <a:latin typeface="Verdana" panose="020B0604030504040204" pitchFamily="34" charset="0"/>
                <a:ea typeface="Verdana" panose="020B0604030504040204" pitchFamily="34" charset="0"/>
              </a:rPr>
              <a:t>La encapsulación es la capacidad que tiene un objeto de esconder partes de su estado y comportamiento de otros objetos, exponiendo únicamente una interfaz limitada al resto del programa.</a:t>
            </a:r>
          </a:p>
        </p:txBody>
      </p:sp>
    </p:spTree>
    <p:extLst>
      <p:ext uri="{BB962C8B-B14F-4D97-AF65-F5344CB8AC3E}">
        <p14:creationId xmlns:p14="http://schemas.microsoft.com/office/powerpoint/2010/main" val="3603136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BUILDER</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El cliente crea un objeto </a:t>
            </a:r>
            <a:r>
              <a:rPr lang="es-419" sz="2000" b="0" i="0" u="none" strike="noStrike" baseline="0" dirty="0" err="1">
                <a:solidFill>
                  <a:srgbClr val="444444"/>
                </a:solidFill>
                <a:latin typeface="Verdana" panose="020B0604030504040204" pitchFamily="34" charset="0"/>
                <a:ea typeface="Verdana" panose="020B0604030504040204" pitchFamily="34" charset="0"/>
              </a:rPr>
              <a:t>Builder</a:t>
            </a:r>
            <a:r>
              <a:rPr lang="es-419" sz="2000" b="0" i="0" u="none" strike="noStrike" baseline="0" dirty="0">
                <a:solidFill>
                  <a:srgbClr val="444444"/>
                </a:solidFill>
                <a:latin typeface="Verdana" panose="020B0604030504040204" pitchFamily="34" charset="0"/>
                <a:ea typeface="Verdana" panose="020B0604030504040204" pitchFamily="34" charset="0"/>
              </a:rPr>
              <a:t> y delega la tarea de crear el objeto al objeto </a:t>
            </a:r>
            <a:r>
              <a:rPr lang="es-419" sz="2000" b="0" i="0" u="none" strike="noStrike" baseline="0" dirty="0" err="1">
                <a:solidFill>
                  <a:srgbClr val="444444"/>
                </a:solidFill>
                <a:latin typeface="Verdana" panose="020B0604030504040204" pitchFamily="34" charset="0"/>
                <a:ea typeface="Verdana" panose="020B0604030504040204" pitchFamily="34" charset="0"/>
              </a:rPr>
              <a:t>Builder</a:t>
            </a:r>
            <a:r>
              <a:rPr lang="es-419" sz="2000" b="0" i="0" u="none" strike="noStrike" baseline="0" dirty="0">
                <a:solidFill>
                  <a:srgbClr val="444444"/>
                </a:solidFill>
                <a:latin typeface="Verdana" panose="020B0604030504040204" pitchFamily="34" charset="0"/>
                <a:ea typeface="Verdana" panose="020B0604030504040204" pitchFamily="34" charset="0"/>
              </a:rPr>
              <a:t>.</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Cuando el constructor termina su trabajo, devuelve el objeto complejo completo al cliente.</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El patrón de diseño </a:t>
            </a:r>
            <a:r>
              <a:rPr lang="es-419" sz="2000" b="0" i="0" u="none" strike="noStrike" baseline="0" dirty="0" err="1">
                <a:solidFill>
                  <a:srgbClr val="444444"/>
                </a:solidFill>
                <a:latin typeface="Verdana" panose="020B0604030504040204" pitchFamily="34" charset="0"/>
                <a:ea typeface="Verdana" panose="020B0604030504040204" pitchFamily="34" charset="0"/>
              </a:rPr>
              <a:t>Builder</a:t>
            </a:r>
            <a:r>
              <a:rPr lang="es-419" sz="2000" b="0" i="0" u="none" strike="noStrike" baseline="0" dirty="0">
                <a:solidFill>
                  <a:srgbClr val="444444"/>
                </a:solidFill>
                <a:latin typeface="Verdana" panose="020B0604030504040204" pitchFamily="34" charset="0"/>
                <a:ea typeface="Verdana" panose="020B0604030504040204" pitchFamily="34" charset="0"/>
              </a:rPr>
              <a:t> es una herramienta útil que puede ayudarte cuando tienes una colección de piezas y necesitas construirlas todas juntas. Con el </a:t>
            </a:r>
            <a:r>
              <a:rPr lang="es-419" sz="2000" b="0" i="0" u="none" strike="noStrike" baseline="0" dirty="0" err="1">
                <a:solidFill>
                  <a:srgbClr val="444444"/>
                </a:solidFill>
                <a:latin typeface="Verdana" panose="020B0604030504040204" pitchFamily="34" charset="0"/>
                <a:ea typeface="Verdana" panose="020B0604030504040204" pitchFamily="34" charset="0"/>
              </a:rPr>
              <a:t>Builder</a:t>
            </a:r>
            <a:r>
              <a:rPr lang="es-419" sz="2000" b="0" i="0" u="none" strike="noStrike" baseline="0" dirty="0">
                <a:solidFill>
                  <a:srgbClr val="444444"/>
                </a:solidFill>
                <a:latin typeface="Verdana" panose="020B0604030504040204" pitchFamily="34" charset="0"/>
                <a:ea typeface="Verdana" panose="020B0604030504040204" pitchFamily="34" charset="0"/>
              </a:rPr>
              <a:t>, crea cada pieza del objeto complejo paso a paso. Después de eso, puede conectarlos todos juntos y devolver el objeto completo. Este enfoque le permite agregar nuevas propiedades a un componente solo cuando sea necesario.</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El patrón </a:t>
            </a:r>
            <a:r>
              <a:rPr lang="es-419" sz="2000" b="0" i="0" u="none" strike="noStrike" baseline="0" dirty="0" err="1">
                <a:solidFill>
                  <a:srgbClr val="444444"/>
                </a:solidFill>
                <a:latin typeface="Verdana" panose="020B0604030504040204" pitchFamily="34" charset="0"/>
                <a:ea typeface="Verdana" panose="020B0604030504040204" pitchFamily="34" charset="0"/>
              </a:rPr>
              <a:t>Builder</a:t>
            </a:r>
            <a:r>
              <a:rPr lang="es-419" sz="2000" b="0" i="0" u="none" strike="noStrike" baseline="0" dirty="0">
                <a:solidFill>
                  <a:srgbClr val="444444"/>
                </a:solidFill>
                <a:latin typeface="Verdana" panose="020B0604030504040204" pitchFamily="34" charset="0"/>
                <a:ea typeface="Verdana" panose="020B0604030504040204" pitchFamily="34" charset="0"/>
              </a:rPr>
              <a:t> también le permite crear fácilmente múltiples variaciones del mismo objeto. También es útil para crear objetos con muchos parámetros opcionales.</a:t>
            </a:r>
          </a:p>
        </p:txBody>
      </p:sp>
    </p:spTree>
    <p:extLst>
      <p:ext uri="{BB962C8B-B14F-4D97-AF65-F5344CB8AC3E}">
        <p14:creationId xmlns:p14="http://schemas.microsoft.com/office/powerpoint/2010/main" val="2412005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BUILDER</a:t>
            </a:r>
          </a:p>
        </p:txBody>
      </p:sp>
      <p:sp>
        <p:nvSpPr>
          <p:cNvPr id="4" name="Marcador de contenido 3">
            <a:extLst>
              <a:ext uri="{FF2B5EF4-FFF2-40B4-BE49-F238E27FC236}">
                <a16:creationId xmlns:a16="http://schemas.microsoft.com/office/drawing/2014/main" id="{5066FE6F-3007-71BA-1A92-0BEC96DA22AE}"/>
              </a:ext>
            </a:extLst>
          </p:cNvPr>
          <p:cNvSpPr>
            <a:spLocks noGrp="1"/>
          </p:cNvSpPr>
          <p:nvPr>
            <p:ph idx="1"/>
          </p:nvPr>
        </p:nvSpPr>
        <p:spPr>
          <a:xfrm>
            <a:off x="2592925" y="2274277"/>
            <a:ext cx="8915400" cy="3777622"/>
          </a:xfrm>
        </p:spPr>
        <p:txBody>
          <a:bodyPr/>
          <a:lstStyle/>
          <a:p>
            <a:endParaRPr lang="es-419"/>
          </a:p>
        </p:txBody>
      </p:sp>
      <p:pic>
        <p:nvPicPr>
          <p:cNvPr id="7" name="Imagen 6">
            <a:extLst>
              <a:ext uri="{FF2B5EF4-FFF2-40B4-BE49-F238E27FC236}">
                <a16:creationId xmlns:a16="http://schemas.microsoft.com/office/drawing/2014/main" id="{E0ED9427-5B6C-D5E6-07D9-5A27EC1F0D24}"/>
              </a:ext>
            </a:extLst>
          </p:cNvPr>
          <p:cNvPicPr>
            <a:picLocks noChangeAspect="1"/>
          </p:cNvPicPr>
          <p:nvPr/>
        </p:nvPicPr>
        <p:blipFill rotWithShape="1">
          <a:blip r:embed="rId2"/>
          <a:srcRect l="4154" t="27767" r="37692" b="11736"/>
          <a:stretch/>
        </p:blipFill>
        <p:spPr>
          <a:xfrm>
            <a:off x="1913206" y="1623647"/>
            <a:ext cx="8778240" cy="5134255"/>
          </a:xfrm>
          <a:prstGeom prst="rect">
            <a:avLst/>
          </a:prstGeom>
        </p:spPr>
      </p:pic>
    </p:spTree>
    <p:extLst>
      <p:ext uri="{BB962C8B-B14F-4D97-AF65-F5344CB8AC3E}">
        <p14:creationId xmlns:p14="http://schemas.microsoft.com/office/powerpoint/2010/main" val="1126108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BUILDER</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446663" y="1601336"/>
            <a:ext cx="9775046" cy="4867703"/>
          </a:xfrm>
        </p:spPr>
        <p:txBody>
          <a:bodyPr>
            <a:noAutofit/>
          </a:bodyPr>
          <a:lstStyle/>
          <a:p>
            <a:pPr algn="l"/>
            <a:r>
              <a:rPr lang="es-419" sz="2000" b="1" dirty="0">
                <a:solidFill>
                  <a:srgbClr val="444444"/>
                </a:solidFill>
                <a:latin typeface="Verdana" panose="020B0604030504040204" pitchFamily="34" charset="0"/>
                <a:ea typeface="Verdana" panose="020B0604030504040204" pitchFamily="34" charset="0"/>
              </a:rPr>
              <a:t>COMPONENTES</a:t>
            </a:r>
            <a:endParaRPr lang="es-419" sz="2000" b="1"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1" i="0" u="none" strike="noStrike" baseline="0" dirty="0">
                <a:solidFill>
                  <a:srgbClr val="444444"/>
                </a:solidFill>
                <a:latin typeface="Verdana" panose="020B0604030504040204" pitchFamily="34" charset="0"/>
                <a:ea typeface="Verdana" panose="020B0604030504040204" pitchFamily="34" charset="0"/>
              </a:rPr>
              <a:t>Director</a:t>
            </a:r>
          </a:p>
          <a:p>
            <a:pPr marL="400050" lvl="1" indent="0">
              <a:buNone/>
            </a:pPr>
            <a:r>
              <a:rPr lang="es-419" sz="2000" b="0" i="0" u="none" strike="noStrike" baseline="0" dirty="0">
                <a:solidFill>
                  <a:srgbClr val="444444"/>
                </a:solidFill>
                <a:latin typeface="Verdana" panose="020B0604030504040204" pitchFamily="34" charset="0"/>
                <a:ea typeface="Verdana" panose="020B0604030504040204" pitchFamily="34" charset="0"/>
              </a:rPr>
              <a:t>Director es una clase que decide en qué pasos se debe construir la clase compleja. En este ejemplo, el nombre de la clase compleja es Producto. No construye la clase Producto directamente. En su lugar, llama a la interfaz de </a:t>
            </a:r>
            <a:r>
              <a:rPr lang="es-419" sz="2000" b="0" i="0" u="none" strike="noStrike" baseline="0" dirty="0" err="1">
                <a:solidFill>
                  <a:srgbClr val="444444"/>
                </a:solidFill>
                <a:latin typeface="Verdana" panose="020B0604030504040204" pitchFamily="34" charset="0"/>
                <a:ea typeface="Verdana" panose="020B0604030504040204" pitchFamily="34" charset="0"/>
              </a:rPr>
              <a:t>IBuilder</a:t>
            </a:r>
            <a:r>
              <a:rPr lang="es-419" sz="2000" b="0" i="0" u="none" strike="noStrike" baseline="0" dirty="0">
                <a:solidFill>
                  <a:srgbClr val="444444"/>
                </a:solidFill>
                <a:latin typeface="Verdana" panose="020B0604030504040204" pitchFamily="34" charset="0"/>
                <a:ea typeface="Verdana" panose="020B0604030504040204" pitchFamily="34" charset="0"/>
              </a:rPr>
              <a:t> para crear partes de la clase </a:t>
            </a:r>
            <a:r>
              <a:rPr lang="es-419" sz="2000" b="0" i="0" u="none" strike="noStrike" baseline="0" dirty="0" err="1">
                <a:solidFill>
                  <a:srgbClr val="444444"/>
                </a:solidFill>
                <a:latin typeface="Verdana" panose="020B0604030504040204" pitchFamily="34" charset="0"/>
                <a:ea typeface="Verdana" panose="020B0604030504040204" pitchFamily="34" charset="0"/>
              </a:rPr>
              <a:t>Product</a:t>
            </a:r>
            <a:r>
              <a:rPr lang="es-419" sz="2000" b="0" i="0" u="none" strike="noStrike" baseline="0" dirty="0">
                <a:solidFill>
                  <a:srgbClr val="444444"/>
                </a:solidFill>
                <a:latin typeface="Verdana" panose="020B0604030504040204" pitchFamily="34" charset="0"/>
                <a:ea typeface="Verdana" panose="020B0604030504040204" pitchFamily="34" charset="0"/>
              </a:rPr>
              <a:t>. En su código, la clase Director no es necesaria. Puede llamar a los métodos de </a:t>
            </a:r>
            <a:r>
              <a:rPr lang="es-419" sz="2000" b="0" i="0" u="none" strike="noStrike" baseline="0" dirty="0" err="1">
                <a:solidFill>
                  <a:srgbClr val="444444"/>
                </a:solidFill>
                <a:latin typeface="Verdana" panose="020B0604030504040204" pitchFamily="34" charset="0"/>
                <a:ea typeface="Verdana" panose="020B0604030504040204" pitchFamily="34" charset="0"/>
              </a:rPr>
              <a:t>IBuilder</a:t>
            </a:r>
            <a:r>
              <a:rPr lang="es-419" sz="2000" b="0" i="0" u="none" strike="noStrike" baseline="0" dirty="0">
                <a:solidFill>
                  <a:srgbClr val="444444"/>
                </a:solidFill>
                <a:latin typeface="Verdana" panose="020B0604030504040204" pitchFamily="34" charset="0"/>
                <a:ea typeface="Verdana" panose="020B0604030504040204" pitchFamily="34" charset="0"/>
              </a:rPr>
              <a:t> directamente.</a:t>
            </a:r>
          </a:p>
          <a:p>
            <a:pPr algn="l"/>
            <a:r>
              <a:rPr lang="es-419" sz="2000" b="1" i="0" u="none" strike="noStrike" baseline="0" dirty="0" err="1">
                <a:solidFill>
                  <a:srgbClr val="444444"/>
                </a:solidFill>
                <a:latin typeface="Verdana" panose="020B0604030504040204" pitchFamily="34" charset="0"/>
                <a:ea typeface="Verdana" panose="020B0604030504040204" pitchFamily="34" charset="0"/>
              </a:rPr>
              <a:t>Ibuilder</a:t>
            </a:r>
            <a:endParaRPr lang="es-419" sz="2000" b="1" i="0" u="none" strike="noStrike" baseline="0" dirty="0">
              <a:solidFill>
                <a:srgbClr val="444444"/>
              </a:solidFill>
              <a:latin typeface="Verdana" panose="020B0604030504040204" pitchFamily="34" charset="0"/>
              <a:ea typeface="Verdana" panose="020B0604030504040204" pitchFamily="34" charset="0"/>
            </a:endParaRPr>
          </a:p>
          <a:p>
            <a:pPr marL="400050" lvl="1" indent="0">
              <a:buNone/>
            </a:pPr>
            <a:r>
              <a:rPr lang="es-419" sz="2000" b="0" i="0" u="none" strike="noStrike" baseline="0" dirty="0" err="1">
                <a:solidFill>
                  <a:srgbClr val="444444"/>
                </a:solidFill>
                <a:latin typeface="Verdana" panose="020B0604030504040204" pitchFamily="34" charset="0"/>
                <a:ea typeface="Verdana" panose="020B0604030504040204" pitchFamily="34" charset="0"/>
              </a:rPr>
              <a:t>IBuilder</a:t>
            </a:r>
            <a:r>
              <a:rPr lang="es-419" sz="2000" b="0" i="0" u="none" strike="noStrike" baseline="0" dirty="0">
                <a:solidFill>
                  <a:srgbClr val="444444"/>
                </a:solidFill>
                <a:latin typeface="Verdana" panose="020B0604030504040204" pitchFamily="34" charset="0"/>
                <a:ea typeface="Verdana" panose="020B0604030504040204" pitchFamily="34" charset="0"/>
              </a:rPr>
              <a:t> define la interfaz con todos los métodos necesarios para crear una clase de producto. Estos métodos son comunes a todas las implementaciones del </a:t>
            </a:r>
            <a:r>
              <a:rPr lang="es-419" sz="2000" b="0" i="0" u="none" strike="noStrike" baseline="0" dirty="0" err="1">
                <a:solidFill>
                  <a:srgbClr val="444444"/>
                </a:solidFill>
                <a:latin typeface="Verdana" panose="020B0604030504040204" pitchFamily="34" charset="0"/>
                <a:ea typeface="Verdana" panose="020B0604030504040204" pitchFamily="34" charset="0"/>
              </a:rPr>
              <a:t>Builder</a:t>
            </a:r>
            <a:r>
              <a:rPr lang="es-419" sz="2000" b="0" i="0" u="none" strike="noStrike" baseline="0" dirty="0">
                <a:solidFill>
                  <a:srgbClr val="444444"/>
                </a:solidFill>
                <a:latin typeface="Verdana" panose="020B0604030504040204" pitchFamily="34" charset="0"/>
                <a:ea typeface="Verdana" panose="020B0604030504040204" pitchFamily="34" charset="0"/>
              </a:rPr>
              <a:t>. Por lo general, tiene el método </a:t>
            </a:r>
            <a:r>
              <a:rPr lang="es-419" sz="2000" b="0" i="0" u="none" strike="noStrike" baseline="0" dirty="0" err="1">
                <a:solidFill>
                  <a:srgbClr val="444444"/>
                </a:solidFill>
                <a:latin typeface="Verdana" panose="020B0604030504040204" pitchFamily="34" charset="0"/>
                <a:ea typeface="Verdana" panose="020B0604030504040204" pitchFamily="34" charset="0"/>
              </a:rPr>
              <a:t>Build</a:t>
            </a:r>
            <a:r>
              <a:rPr lang="es-419" sz="2000" b="0" i="0" u="none" strike="noStrike" baseline="0" dirty="0">
                <a:solidFill>
                  <a:srgbClr val="444444"/>
                </a:solidFill>
                <a:latin typeface="Verdana" panose="020B0604030504040204" pitchFamily="34" charset="0"/>
                <a:ea typeface="Verdana" panose="020B0604030504040204" pitchFamily="34" charset="0"/>
              </a:rPr>
              <a:t>. Director llama a ese método al final para obtener el resultado de la construcción.</a:t>
            </a:r>
          </a:p>
        </p:txBody>
      </p:sp>
    </p:spTree>
    <p:extLst>
      <p:ext uri="{BB962C8B-B14F-4D97-AF65-F5344CB8AC3E}">
        <p14:creationId xmlns:p14="http://schemas.microsoft.com/office/powerpoint/2010/main" val="3594029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BUILDER</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446663" y="1601336"/>
            <a:ext cx="9775046" cy="4867703"/>
          </a:xfrm>
        </p:spPr>
        <p:txBody>
          <a:bodyPr>
            <a:noAutofit/>
          </a:bodyPr>
          <a:lstStyle/>
          <a:p>
            <a:pPr algn="l"/>
            <a:r>
              <a:rPr lang="es-419" sz="2000" b="1" dirty="0">
                <a:solidFill>
                  <a:srgbClr val="444444"/>
                </a:solidFill>
                <a:latin typeface="Verdana" panose="020B0604030504040204" pitchFamily="34" charset="0"/>
                <a:ea typeface="Verdana" panose="020B0604030504040204" pitchFamily="34" charset="0"/>
              </a:rPr>
              <a:t>COMPONENTES</a:t>
            </a:r>
            <a:endParaRPr lang="es-419" sz="2000" b="1" i="0" u="none" strike="noStrike" baseline="0" dirty="0">
              <a:solidFill>
                <a:srgbClr val="444444"/>
              </a:solidFill>
              <a:latin typeface="Verdana" panose="020B0604030504040204" pitchFamily="34" charset="0"/>
              <a:ea typeface="Verdana" panose="020B0604030504040204" pitchFamily="34" charset="0"/>
            </a:endParaRP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1" i="0" u="none" strike="noStrike" baseline="0" dirty="0" err="1">
                <a:solidFill>
                  <a:srgbClr val="444444"/>
                </a:solidFill>
                <a:latin typeface="Verdana" panose="020B0604030504040204" pitchFamily="34" charset="0"/>
                <a:ea typeface="Verdana" panose="020B0604030504040204" pitchFamily="34" charset="0"/>
              </a:rPr>
              <a:t>ConcreteBuilder</a:t>
            </a:r>
            <a:endParaRPr lang="es-419" sz="2000" b="1" i="0" u="none" strike="noStrike" baseline="0" dirty="0">
              <a:solidFill>
                <a:srgbClr val="444444"/>
              </a:solidFill>
              <a:latin typeface="Verdana" panose="020B0604030504040204" pitchFamily="34" charset="0"/>
              <a:ea typeface="Verdana" panose="020B0604030504040204" pitchFamily="34" charset="0"/>
            </a:endParaRPr>
          </a:p>
          <a:p>
            <a:pPr marL="400050" lvl="1" indent="0">
              <a:buNone/>
            </a:pPr>
            <a:r>
              <a:rPr lang="es-419" sz="2000" b="0" i="0" u="none" strike="noStrike" baseline="0" dirty="0">
                <a:solidFill>
                  <a:srgbClr val="444444"/>
                </a:solidFill>
                <a:latin typeface="Verdana" panose="020B0604030504040204" pitchFamily="34" charset="0"/>
                <a:ea typeface="Verdana" panose="020B0604030504040204" pitchFamily="34" charset="0"/>
              </a:rPr>
              <a:t>Representa una implementación de la interfaz </a:t>
            </a:r>
            <a:r>
              <a:rPr lang="es-419" sz="2000" b="0" i="0" u="none" strike="noStrike" baseline="0" dirty="0" err="1">
                <a:solidFill>
                  <a:srgbClr val="444444"/>
                </a:solidFill>
                <a:latin typeface="Verdana" panose="020B0604030504040204" pitchFamily="34" charset="0"/>
                <a:ea typeface="Verdana" panose="020B0604030504040204" pitchFamily="34" charset="0"/>
              </a:rPr>
              <a:t>IBuilder</a:t>
            </a:r>
            <a:r>
              <a:rPr lang="es-419" sz="2000" b="0" i="0" u="none" strike="noStrike" baseline="0" dirty="0">
                <a:solidFill>
                  <a:srgbClr val="444444"/>
                </a:solidFill>
                <a:latin typeface="Verdana" panose="020B0604030504040204" pitchFamily="34" charset="0"/>
                <a:ea typeface="Verdana" panose="020B0604030504040204" pitchFamily="34" charset="0"/>
              </a:rPr>
              <a:t>. Toma una clase de Producto y la construye </a:t>
            </a:r>
            <a:r>
              <a:rPr lang="es-419" sz="2000" b="0" i="0" u="none" strike="noStrike" baseline="0">
                <a:solidFill>
                  <a:srgbClr val="444444"/>
                </a:solidFill>
                <a:latin typeface="Verdana" panose="020B0604030504040204" pitchFamily="34" charset="0"/>
                <a:ea typeface="Verdana" panose="020B0604030504040204" pitchFamily="34" charset="0"/>
              </a:rPr>
              <a:t>incrementalmente.</a:t>
            </a:r>
          </a:p>
          <a:p>
            <a:pPr marL="400050" lvl="1" indent="0">
              <a:buNone/>
            </a:pPr>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1" i="0" u="none" strike="noStrike" baseline="0" dirty="0">
                <a:solidFill>
                  <a:srgbClr val="444444"/>
                </a:solidFill>
                <a:latin typeface="Verdana" panose="020B0604030504040204" pitchFamily="34" charset="0"/>
                <a:ea typeface="Verdana" panose="020B0604030504040204" pitchFamily="34" charset="0"/>
              </a:rPr>
              <a:t>Producto</a:t>
            </a:r>
          </a:p>
          <a:p>
            <a:pPr marL="0" indent="0" algn="l">
              <a:buNone/>
            </a:pPr>
            <a:r>
              <a:rPr lang="es-419" sz="2000" dirty="0">
                <a:solidFill>
                  <a:srgbClr val="444444"/>
                </a:solidFill>
                <a:latin typeface="Verdana" panose="020B0604030504040204" pitchFamily="34" charset="0"/>
                <a:ea typeface="Verdana" panose="020B0604030504040204" pitchFamily="34" charset="0"/>
              </a:rPr>
              <a:t>	E</a:t>
            </a:r>
            <a:r>
              <a:rPr lang="es-419" sz="2000" b="0" i="0" u="none" strike="noStrike" baseline="0" dirty="0">
                <a:solidFill>
                  <a:srgbClr val="444444"/>
                </a:solidFill>
                <a:latin typeface="Verdana" panose="020B0604030504040204" pitchFamily="34" charset="0"/>
                <a:ea typeface="Verdana" panose="020B0604030504040204" pitchFamily="34" charset="0"/>
              </a:rPr>
              <a:t>l objeto Producto es una clase complicada que necesita construir.</a:t>
            </a:r>
          </a:p>
        </p:txBody>
      </p:sp>
    </p:spTree>
    <p:extLst>
      <p:ext uri="{BB962C8B-B14F-4D97-AF65-F5344CB8AC3E}">
        <p14:creationId xmlns:p14="http://schemas.microsoft.com/office/powerpoint/2010/main" val="3776319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419" sz="4400" b="1" dirty="0"/>
              <a:t>ABSTRACT FACTORY</a:t>
            </a:r>
          </a:p>
        </p:txBody>
      </p:sp>
      <p:sp>
        <p:nvSpPr>
          <p:cNvPr id="4" name="Marcador de contenido 3">
            <a:extLst>
              <a:ext uri="{FF2B5EF4-FFF2-40B4-BE49-F238E27FC236}">
                <a16:creationId xmlns:a16="http://schemas.microsoft.com/office/drawing/2014/main" id="{8A13FF64-622B-A0A2-7E15-811E1CF5419E}"/>
              </a:ext>
            </a:extLst>
          </p:cNvPr>
          <p:cNvSpPr>
            <a:spLocks noGrp="1"/>
          </p:cNvSpPr>
          <p:nvPr>
            <p:ph idx="1"/>
          </p:nvPr>
        </p:nvSpPr>
        <p:spPr/>
        <p:txBody>
          <a:bodyPr/>
          <a:lstStyle/>
          <a:p>
            <a:endParaRPr lang="es-419"/>
          </a:p>
        </p:txBody>
      </p:sp>
      <p:pic>
        <p:nvPicPr>
          <p:cNvPr id="7" name="Imagen 6">
            <a:extLst>
              <a:ext uri="{FF2B5EF4-FFF2-40B4-BE49-F238E27FC236}">
                <a16:creationId xmlns:a16="http://schemas.microsoft.com/office/drawing/2014/main" id="{6E407E60-FDB3-F116-B8FD-78980811C07F}"/>
              </a:ext>
            </a:extLst>
          </p:cNvPr>
          <p:cNvPicPr>
            <a:picLocks noChangeAspect="1"/>
          </p:cNvPicPr>
          <p:nvPr/>
        </p:nvPicPr>
        <p:blipFill rotWithShape="1">
          <a:blip r:embed="rId2"/>
          <a:srcRect l="4385" t="27767" r="27192" b="10751"/>
          <a:stretch/>
        </p:blipFill>
        <p:spPr>
          <a:xfrm>
            <a:off x="534572" y="1905000"/>
            <a:ext cx="8342142" cy="4214446"/>
          </a:xfrm>
          <a:prstGeom prst="rect">
            <a:avLst/>
          </a:prstGeom>
        </p:spPr>
      </p:pic>
    </p:spTree>
    <p:extLst>
      <p:ext uri="{BB962C8B-B14F-4D97-AF65-F5344CB8AC3E}">
        <p14:creationId xmlns:p14="http://schemas.microsoft.com/office/powerpoint/2010/main" val="7163584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pPr marL="0" indent="0" algn="ctr">
              <a:buNone/>
            </a:pPr>
            <a:r>
              <a:rPr lang="es-CO" sz="11500" b="1" dirty="0">
                <a:solidFill>
                  <a:schemeClr val="bg2">
                    <a:lumMod val="50000"/>
                  </a:schemeClr>
                </a:solidFill>
              </a:rPr>
              <a:t>PROTOTIPO</a:t>
            </a:r>
            <a:endParaRPr lang="es-419" sz="11500" b="1" dirty="0">
              <a:solidFill>
                <a:schemeClr val="bg2">
                  <a:lumMod val="50000"/>
                </a:schemeClr>
              </a:solidFill>
            </a:endParaRPr>
          </a:p>
        </p:txBody>
      </p:sp>
    </p:spTree>
    <p:extLst>
      <p:ext uri="{BB962C8B-B14F-4D97-AF65-F5344CB8AC3E}">
        <p14:creationId xmlns:p14="http://schemas.microsoft.com/office/powerpoint/2010/main" val="2826190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P</a:t>
            </a:r>
            <a:r>
              <a:rPr lang="es-419" sz="4400" b="1" dirty="0"/>
              <a:t>ROTOTIPO</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b="0" i="0" u="none" strike="noStrike" baseline="0" dirty="0" err="1">
                <a:solidFill>
                  <a:srgbClr val="444444"/>
                </a:solidFill>
                <a:latin typeface="Verdana" panose="020B0604030504040204" pitchFamily="34" charset="0"/>
                <a:ea typeface="Verdana" panose="020B0604030504040204" pitchFamily="34" charset="0"/>
              </a:rPr>
              <a:t>Prototype</a:t>
            </a:r>
            <a:r>
              <a:rPr lang="es-419" sz="2000" b="0" i="0" u="none" strike="noStrike" baseline="0" dirty="0">
                <a:solidFill>
                  <a:srgbClr val="444444"/>
                </a:solidFill>
                <a:latin typeface="Verdana" panose="020B0604030504040204" pitchFamily="34" charset="0"/>
                <a:ea typeface="Verdana" panose="020B0604030504040204" pitchFamily="34" charset="0"/>
              </a:rPr>
              <a:t> es un patrón de diseño creacional que nos permite copiar objetos existentes sin que el código dependa de sus clases.</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El patrón de prototipo es un patrón de diseño de creación que se utiliza para instanciar nuevos objetos copiando un objeto existente. El objeto prototipo sirve como plantilla a partir de la cual puede crear nuevos objetos. </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Puede usar este patrón cuando el costo de crear e inicializar un nuevo objeto es alto y cuando no es deseable crear un nuevo objeto cada vez que se necesita uno.</a:t>
            </a:r>
          </a:p>
        </p:txBody>
      </p:sp>
    </p:spTree>
    <p:extLst>
      <p:ext uri="{BB962C8B-B14F-4D97-AF65-F5344CB8AC3E}">
        <p14:creationId xmlns:p14="http://schemas.microsoft.com/office/powerpoint/2010/main" val="2743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P</a:t>
            </a:r>
            <a:r>
              <a:rPr lang="es-419" sz="4400" b="1" dirty="0"/>
              <a:t>ROTOTIPO</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El patrón </a:t>
            </a:r>
            <a:r>
              <a:rPr lang="es-419" sz="2000" b="0" i="0" u="none" strike="noStrike" baseline="0" dirty="0" err="1">
                <a:solidFill>
                  <a:srgbClr val="444444"/>
                </a:solidFill>
                <a:latin typeface="Verdana" panose="020B0604030504040204" pitchFamily="34" charset="0"/>
                <a:ea typeface="Verdana" panose="020B0604030504040204" pitchFamily="34" charset="0"/>
              </a:rPr>
              <a:t>Prototype</a:t>
            </a:r>
            <a:r>
              <a:rPr lang="es-419" sz="2000" b="0" i="0" u="none" strike="noStrike" baseline="0" dirty="0">
                <a:solidFill>
                  <a:srgbClr val="444444"/>
                </a:solidFill>
                <a:latin typeface="Verdana" panose="020B0604030504040204" pitchFamily="34" charset="0"/>
                <a:ea typeface="Verdana" panose="020B0604030504040204" pitchFamily="34" charset="0"/>
              </a:rPr>
              <a:t> delega el proceso de clonación a los propios objetos que están siendo clonados.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El patrón declara una interfaz común para todos los objetos que soportan la clonación. Esta interfaz nos permite clonar un objeto sin acoplar el código a la clase de ese objeto.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Normalmente, dicha interfaz contiene un único método clonar.</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 implementación del método clonar es muy parecida en todas las clases. El método crea un objeto a partir de la clase actual y lleva todos los valores de campo del viejo objeto, al nuevo.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Se puede incluso copiar campos privados, porque la mayoría de los lenguajes de programación permite a los objetos acceder a campos privados de otros objetos que pertenecen a la misma clase.</a:t>
            </a:r>
          </a:p>
        </p:txBody>
      </p:sp>
    </p:spTree>
    <p:extLst>
      <p:ext uri="{BB962C8B-B14F-4D97-AF65-F5344CB8AC3E}">
        <p14:creationId xmlns:p14="http://schemas.microsoft.com/office/powerpoint/2010/main" val="22472269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P</a:t>
            </a:r>
            <a:r>
              <a:rPr lang="es-419" sz="4400" b="1" dirty="0"/>
              <a:t>ROTOTIPO</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Un objeto que soporta la clonación se denomina prototipo.</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Cuando tus objetos tienen decenas de campos y miles de configuraciones posibles, la clonación puede servir como alternativa a la creación de subclases.</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Funciona así: se crea un grupo de objetos configurados de maneras diferentes. Cuando necesites un objeto como el que has configurado, clonas un prototipo en lugar de construir un nuevo objeto desde cero.</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54867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P</a:t>
            </a:r>
            <a:r>
              <a:rPr lang="es-419" sz="4400" b="1" dirty="0"/>
              <a:t>ROTOTIPO</a:t>
            </a:r>
          </a:p>
        </p:txBody>
      </p:sp>
      <p:sp>
        <p:nvSpPr>
          <p:cNvPr id="5" name="Marcador de contenido 4">
            <a:extLst>
              <a:ext uri="{FF2B5EF4-FFF2-40B4-BE49-F238E27FC236}">
                <a16:creationId xmlns:a16="http://schemas.microsoft.com/office/drawing/2014/main" id="{62DA0762-40D8-F0E7-C9C8-B8D676EB22B4}"/>
              </a:ext>
            </a:extLst>
          </p:cNvPr>
          <p:cNvSpPr>
            <a:spLocks noGrp="1"/>
          </p:cNvSpPr>
          <p:nvPr>
            <p:ph idx="1"/>
          </p:nvPr>
        </p:nvSpPr>
        <p:spPr/>
        <p:txBody>
          <a:bodyPr/>
          <a:lstStyle/>
          <a:p>
            <a:endParaRPr lang="es-419" dirty="0"/>
          </a:p>
        </p:txBody>
      </p:sp>
      <p:pic>
        <p:nvPicPr>
          <p:cNvPr id="7" name="Imagen 6">
            <a:extLst>
              <a:ext uri="{FF2B5EF4-FFF2-40B4-BE49-F238E27FC236}">
                <a16:creationId xmlns:a16="http://schemas.microsoft.com/office/drawing/2014/main" id="{75CBD345-FC5E-48A4-4031-FFA8E8BE4AC8}"/>
              </a:ext>
            </a:extLst>
          </p:cNvPr>
          <p:cNvPicPr>
            <a:picLocks noChangeAspect="1"/>
          </p:cNvPicPr>
          <p:nvPr/>
        </p:nvPicPr>
        <p:blipFill rotWithShape="1">
          <a:blip r:embed="rId2"/>
          <a:srcRect l="18577" t="18446" r="23961" b="6030"/>
          <a:stretch/>
        </p:blipFill>
        <p:spPr>
          <a:xfrm>
            <a:off x="3263703" y="1463044"/>
            <a:ext cx="7005711" cy="5176912"/>
          </a:xfrm>
          <a:prstGeom prst="rect">
            <a:avLst/>
          </a:prstGeom>
        </p:spPr>
      </p:pic>
    </p:spTree>
    <p:extLst>
      <p:ext uri="{BB962C8B-B14F-4D97-AF65-F5344CB8AC3E}">
        <p14:creationId xmlns:p14="http://schemas.microsoft.com/office/powerpoint/2010/main" val="1277158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a:xfrm>
            <a:off x="2320269" y="514928"/>
            <a:ext cx="8911687" cy="1280890"/>
          </a:xfrm>
        </p:spPr>
        <p:txBody>
          <a:bodyPr/>
          <a:lstStyle/>
          <a:p>
            <a:pPr algn="ctr"/>
            <a:r>
              <a:rPr lang="es-419" b="1" dirty="0"/>
              <a:t>Herencia</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897039" y="1795818"/>
            <a:ext cx="9758149" cy="4564038"/>
          </a:xfrm>
        </p:spPr>
        <p:txBody>
          <a:bodyPr>
            <a:noAutofit/>
          </a:bodyPr>
          <a:lstStyle/>
          <a:p>
            <a:r>
              <a:rPr lang="es-419" sz="2000" dirty="0">
                <a:latin typeface="Verdana" panose="020B0604030504040204" pitchFamily="34" charset="0"/>
                <a:ea typeface="Verdana" panose="020B0604030504040204" pitchFamily="34" charset="0"/>
              </a:rPr>
              <a:t>La herencia es la capacidad de crear nuevas clases sobre otras existentes. La principal ventaja de la herencia es la reutilización de código. Si quieres crear una clase ligeramente diferente a una ya existente, no hay necesidad de duplicar el código.</a:t>
            </a:r>
          </a:p>
          <a:p>
            <a:r>
              <a:rPr lang="es-419" sz="2000" dirty="0">
                <a:latin typeface="Verdana" panose="020B0604030504040204" pitchFamily="34" charset="0"/>
                <a:ea typeface="Verdana" panose="020B0604030504040204" pitchFamily="34" charset="0"/>
              </a:rPr>
              <a:t>En su lugar, extiendes la clase existente y colocas la funcionalidad adicional dentro de una subclase resultante que hereda los campos y métodos de la superclase. </a:t>
            </a:r>
          </a:p>
          <a:p>
            <a:r>
              <a:rPr lang="es-419" sz="2000" dirty="0">
                <a:latin typeface="Verdana" panose="020B0604030504040204" pitchFamily="34" charset="0"/>
                <a:ea typeface="Verdana" panose="020B0604030504040204" pitchFamily="34" charset="0"/>
              </a:rPr>
              <a:t>La consecuencia del uso de la herencia es que las subclases tienen la misma interfaz que su clase padre. No puedes esconder un método en una subclase si se declaró en la superclase. También debes implementar todos los métodos abstractos, aunque no tengan sentido en tu subclase.</a:t>
            </a:r>
          </a:p>
          <a:p>
            <a:r>
              <a:rPr lang="es-419" sz="2000" dirty="0">
                <a:latin typeface="Verdana" panose="020B0604030504040204" pitchFamily="34" charset="0"/>
                <a:ea typeface="Verdana" panose="020B0604030504040204" pitchFamily="34" charset="0"/>
              </a:rPr>
              <a:t>En la mayoría de los lenguajes de programación una subclase puede extender una única superclase. Por otro lado, cualquier clase puede implementar varias interfaces al mismo tiempo.</a:t>
            </a:r>
          </a:p>
        </p:txBody>
      </p:sp>
    </p:spTree>
    <p:extLst>
      <p:ext uri="{BB962C8B-B14F-4D97-AF65-F5344CB8AC3E}">
        <p14:creationId xmlns:p14="http://schemas.microsoft.com/office/powerpoint/2010/main" val="32464357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6" y="2365612"/>
            <a:ext cx="8915400" cy="3777622"/>
          </a:xfrm>
        </p:spPr>
        <p:txBody>
          <a:bodyPr>
            <a:normAutofit/>
          </a:bodyPr>
          <a:lstStyle/>
          <a:p>
            <a:pPr marL="0" indent="0" algn="ctr">
              <a:buNone/>
            </a:pPr>
            <a:r>
              <a:rPr lang="es-CO" sz="11500" b="1" dirty="0">
                <a:solidFill>
                  <a:schemeClr val="bg2">
                    <a:lumMod val="50000"/>
                  </a:schemeClr>
                </a:solidFill>
              </a:rPr>
              <a:t>SINGLETON</a:t>
            </a:r>
            <a:endParaRPr lang="es-419" sz="11500" b="1" dirty="0">
              <a:solidFill>
                <a:schemeClr val="bg2">
                  <a:lumMod val="50000"/>
                </a:schemeClr>
              </a:solidFill>
            </a:endParaRPr>
          </a:p>
        </p:txBody>
      </p:sp>
    </p:spTree>
    <p:extLst>
      <p:ext uri="{BB962C8B-B14F-4D97-AF65-F5344CB8AC3E}">
        <p14:creationId xmlns:p14="http://schemas.microsoft.com/office/powerpoint/2010/main" val="3879024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SINGLETON</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Uno de los patrones de diseño creacionales más populares es el patrón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Este patrón de diseño implica que debe crear solo una instancia de una clase y proporcionar un único punto de acceso para acceder a esa instancia. </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En otras palabras, puede decir que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es una clase que le permite crear solo una instancia y le brinda acceso global a ella.</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Las clases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tienen las mismas ventajas y desventajas que las variables Globales. Afectan la modularidad de su código.</a:t>
            </a:r>
          </a:p>
        </p:txBody>
      </p:sp>
    </p:spTree>
    <p:extLst>
      <p:ext uri="{BB962C8B-B14F-4D97-AF65-F5344CB8AC3E}">
        <p14:creationId xmlns:p14="http://schemas.microsoft.com/office/powerpoint/2010/main" val="2872596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SINGLETON</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CO" sz="2000" b="1" dirty="0">
                <a:solidFill>
                  <a:srgbClr val="444444"/>
                </a:solidFill>
                <a:latin typeface="Verdana" panose="020B0604030504040204" pitchFamily="34" charset="0"/>
                <a:ea typeface="Verdana" panose="020B0604030504040204" pitchFamily="34" charset="0"/>
              </a:rPr>
              <a:t>C</a:t>
            </a:r>
            <a:r>
              <a:rPr lang="es-419" sz="2000" b="1" dirty="0">
                <a:solidFill>
                  <a:srgbClr val="444444"/>
                </a:solidFill>
                <a:latin typeface="Verdana" panose="020B0604030504040204" pitchFamily="34" charset="0"/>
                <a:ea typeface="Verdana" panose="020B0604030504040204" pitchFamily="34" charset="0"/>
              </a:rPr>
              <a:t>UANDO USARLO</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Utiliza el patrón de diseño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cuando desea tener solo una instancia de una clase.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 clase que implementa este patrón se llama clase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Una clase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no le permite crear ninguna instancia si su Instancia ya existe.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 clase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también brinda acceso global pero controlado a su Instancia.</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82549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SINGLETON</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CO" sz="2000" b="1" dirty="0">
                <a:solidFill>
                  <a:srgbClr val="444444"/>
                </a:solidFill>
                <a:latin typeface="Verdana" panose="020B0604030504040204" pitchFamily="34" charset="0"/>
                <a:ea typeface="Verdana" panose="020B0604030504040204" pitchFamily="34" charset="0"/>
              </a:rPr>
              <a:t>BENEFICIOS</a:t>
            </a:r>
            <a:endParaRPr lang="es-419" sz="2000" b="1"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Acceso controlado a la única instancia: la clase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tiene un control estricto sobre el acceso de su única instancia, ya que la encapsula. Controla cómo y cuándo los clientes acceden a su instancia.</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Permite un número variable de instancias: este patrón le permite crear múltiples instancias de la clase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si es necesario. Además, puede usar este mismo enfoque para controlar las instancias de una aplicación simplemente cambiando el método responsable de otorgar acceso a la instancia.</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Inicialización diferida: la inicialización diferida garantiza que el objeto se cree solo si es necesario. De esta forma, el patrón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ayuda a evitar el desperdicio de recursos, específicamente de memoria.</a:t>
            </a:r>
          </a:p>
        </p:txBody>
      </p:sp>
    </p:spTree>
    <p:extLst>
      <p:ext uri="{BB962C8B-B14F-4D97-AF65-F5344CB8AC3E}">
        <p14:creationId xmlns:p14="http://schemas.microsoft.com/office/powerpoint/2010/main" val="2433195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SINGLETON</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CO" sz="2000" b="1" dirty="0">
                <a:solidFill>
                  <a:srgbClr val="444444"/>
                </a:solidFill>
                <a:latin typeface="Verdana" panose="020B0604030504040204" pitchFamily="34" charset="0"/>
                <a:ea typeface="Verdana" panose="020B0604030504040204" pitchFamily="34" charset="0"/>
              </a:rPr>
              <a:t>DESVENTAJAS</a:t>
            </a:r>
            <a:endParaRPr lang="es-419" sz="2000" b="1"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La naturaleza global del patrón de diseño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conduce a la ocultación de dependencias: cuando usa el patrón de diseño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en la aplicación, puede ser más difícil identificarlo en la clase que lo usa. Si bien generalmente pasa las dependencias a través del constructor, el objeto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se puede usar directamente en el código sin pasar por el constructor. Para alguien nuevo en el código base, esto podría resultar confuso.</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Puede ser difícil realizar pruebas unitarias del código que usa el patrón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las pruebas unitarias del código que usa el patrón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pueden ser difíciles porque el código está diseñado solo para permitir que se cree una instancia de un objeto. </a:t>
            </a:r>
          </a:p>
        </p:txBody>
      </p:sp>
    </p:spTree>
    <p:extLst>
      <p:ext uri="{BB962C8B-B14F-4D97-AF65-F5344CB8AC3E}">
        <p14:creationId xmlns:p14="http://schemas.microsoft.com/office/powerpoint/2010/main" val="36318645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SINGLETON</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CO" sz="2000" b="1" dirty="0">
                <a:solidFill>
                  <a:srgbClr val="444444"/>
                </a:solidFill>
                <a:latin typeface="Verdana" panose="020B0604030504040204" pitchFamily="34" charset="0"/>
                <a:ea typeface="Verdana" panose="020B0604030504040204" pitchFamily="34" charset="0"/>
              </a:rPr>
              <a:t>DESVENTAJAS</a:t>
            </a:r>
            <a:endParaRPr lang="es-419" sz="2000" b="1"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Esto puede dificultar la creación de varias instancias del objeto con fines de prueba. Además, el código puede basarse en un estado global, lo que dificulta aislar las pruebas y garantizar que sean repetibles. En caso de que necesite probar el código que usa el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tengo un artículo separado al respecto.</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Puede conducir a un código estrechamente acoplado y es difícil de cambiar: la clase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generalmente expone sus métodos y propiedades a través de una interfaz estática.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Cualquier código que use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está estrechamente relacionado con su implementación. Esto puede dificultar el cambio del código que usa la clase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2222559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SINGLETON</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CO" sz="2000" b="1" dirty="0">
                <a:solidFill>
                  <a:srgbClr val="444444"/>
                </a:solidFill>
                <a:latin typeface="Verdana" panose="020B0604030504040204" pitchFamily="34" charset="0"/>
                <a:ea typeface="Verdana" panose="020B0604030504040204" pitchFamily="34" charset="0"/>
              </a:rPr>
              <a:t>DESVENTAJAS</a:t>
            </a:r>
            <a:endParaRPr lang="es-419" sz="2000" b="1" dirty="0">
              <a:solidFill>
                <a:srgbClr val="444444"/>
              </a:solidFill>
              <a:latin typeface="Verdana" panose="020B0604030504040204" pitchFamily="34" charset="0"/>
              <a:ea typeface="Verdana" panose="020B0604030504040204" pitchFamily="34" charset="0"/>
            </a:endParaRPr>
          </a:p>
          <a:p>
            <a:pPr algn="l"/>
            <a:r>
              <a:rPr lang="es-419" sz="2000" b="0" i="0" u="none" strike="noStrike" baseline="0" dirty="0">
                <a:solidFill>
                  <a:srgbClr val="444444"/>
                </a:solidFill>
                <a:latin typeface="Verdana" panose="020B0604030504040204" pitchFamily="34" charset="0"/>
                <a:ea typeface="Verdana" panose="020B0604030504040204" pitchFamily="34" charset="0"/>
              </a:rPr>
              <a:t>Solo hay una instancia del objeto, por lo que si se corrompe, todo el sistema se ve comprometido: el problema con el patrón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es que solo hay una instancia del objeto. </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si se corrompe, todo el sistema se ve comprometido</a:t>
            </a:r>
            <a:r>
              <a:rPr lang="es-419" sz="2000" b="0" i="0" u="none" strike="noStrike" baseline="0">
                <a:solidFill>
                  <a:srgbClr val="444444"/>
                </a:solidFill>
                <a:latin typeface="Verdana" panose="020B0604030504040204" pitchFamily="34" charset="0"/>
                <a:ea typeface="Verdana" panose="020B0604030504040204" pitchFamily="34" charset="0"/>
              </a:rPr>
              <a:t>. </a:t>
            </a:r>
          </a:p>
          <a:p>
            <a:pPr algn="l"/>
            <a:r>
              <a:rPr lang="es-419" sz="2000" b="0" i="0" u="none" strike="noStrike" baseline="0">
                <a:solidFill>
                  <a:srgbClr val="444444"/>
                </a:solidFill>
                <a:latin typeface="Verdana" panose="020B0604030504040204" pitchFamily="34" charset="0"/>
                <a:ea typeface="Verdana" panose="020B0604030504040204" pitchFamily="34" charset="0"/>
              </a:rPr>
              <a:t>El </a:t>
            </a:r>
            <a:r>
              <a:rPr lang="es-419" sz="2000" b="0" i="0" u="none" strike="noStrike" baseline="0" dirty="0">
                <a:solidFill>
                  <a:srgbClr val="444444"/>
                </a:solidFill>
                <a:latin typeface="Verdana" panose="020B0604030504040204" pitchFamily="34" charset="0"/>
                <a:ea typeface="Verdana" panose="020B0604030504040204" pitchFamily="34" charset="0"/>
              </a:rPr>
              <a:t>patrón </a:t>
            </a:r>
            <a:r>
              <a:rPr lang="es-419" sz="2000" b="0" i="0" u="none" strike="noStrike" baseline="0" dirty="0" err="1">
                <a:solidFill>
                  <a:srgbClr val="444444"/>
                </a:solidFill>
                <a:latin typeface="Verdana" panose="020B0604030504040204" pitchFamily="34" charset="0"/>
                <a:ea typeface="Verdana" panose="020B0604030504040204" pitchFamily="34" charset="0"/>
              </a:rPr>
              <a:t>Singleton</a:t>
            </a:r>
            <a:r>
              <a:rPr lang="es-419" sz="2000" b="0" i="0" u="none" strike="noStrike" baseline="0" dirty="0">
                <a:solidFill>
                  <a:srgbClr val="444444"/>
                </a:solidFill>
                <a:latin typeface="Verdana" panose="020B0604030504040204" pitchFamily="34" charset="0"/>
                <a:ea typeface="Verdana" panose="020B0604030504040204" pitchFamily="34" charset="0"/>
              </a:rPr>
              <a:t> se usa a menudo en objetos de nivel de sistema, como conexiones de bases de datos y controladores de archivos. Si estos objetos se corrompen, puede provocar la caída de todo el sistema.</a:t>
            </a:r>
          </a:p>
          <a:p>
            <a:pPr algn="l"/>
            <a:endParaRPr lang="es-419" sz="2000" b="0" i="0" u="none" strike="noStrike" baseline="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677955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SINGLETON</a:t>
            </a:r>
            <a:endParaRPr lang="es-419" sz="4400" b="1" dirty="0"/>
          </a:p>
        </p:txBody>
      </p:sp>
      <p:pic>
        <p:nvPicPr>
          <p:cNvPr id="7" name="Marcador de contenido 6">
            <a:extLst>
              <a:ext uri="{FF2B5EF4-FFF2-40B4-BE49-F238E27FC236}">
                <a16:creationId xmlns:a16="http://schemas.microsoft.com/office/drawing/2014/main" id="{B9549BF4-2A20-6976-B710-9F788D1E47CE}"/>
              </a:ext>
            </a:extLst>
          </p:cNvPr>
          <p:cNvPicPr>
            <a:picLocks noGrp="1" noChangeAspect="1"/>
          </p:cNvPicPr>
          <p:nvPr>
            <p:ph idx="1"/>
          </p:nvPr>
        </p:nvPicPr>
        <p:blipFill rotWithShape="1">
          <a:blip r:embed="rId2"/>
          <a:srcRect l="19299" t="21052" r="26204" b="9663"/>
          <a:stretch/>
        </p:blipFill>
        <p:spPr>
          <a:xfrm>
            <a:off x="3052689" y="1542015"/>
            <a:ext cx="6963507" cy="4977438"/>
          </a:xfrm>
        </p:spPr>
      </p:pic>
    </p:spTree>
    <p:extLst>
      <p:ext uri="{BB962C8B-B14F-4D97-AF65-F5344CB8AC3E}">
        <p14:creationId xmlns:p14="http://schemas.microsoft.com/office/powerpoint/2010/main" val="86671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10508207" cy="3777622"/>
          </a:xfrm>
        </p:spPr>
        <p:txBody>
          <a:bodyPr>
            <a:normAutofit fontScale="92500"/>
          </a:bodyPr>
          <a:lstStyle/>
          <a:p>
            <a:pPr marL="0" indent="0" algn="ctr">
              <a:buNone/>
            </a:pPr>
            <a:r>
              <a:rPr lang="es-CO" sz="11500" b="1" dirty="0">
                <a:solidFill>
                  <a:schemeClr val="bg2">
                    <a:lumMod val="50000"/>
                  </a:schemeClr>
                </a:solidFill>
              </a:rPr>
              <a:t>PATRONES ESTRUCTURALES</a:t>
            </a:r>
            <a:endParaRPr lang="es-419" sz="11500" b="1" dirty="0">
              <a:solidFill>
                <a:schemeClr val="bg2">
                  <a:lumMod val="50000"/>
                </a:schemeClr>
              </a:solidFill>
            </a:endParaRPr>
          </a:p>
        </p:txBody>
      </p:sp>
    </p:spTree>
    <p:extLst>
      <p:ext uri="{BB962C8B-B14F-4D97-AF65-F5344CB8AC3E}">
        <p14:creationId xmlns:p14="http://schemas.microsoft.com/office/powerpoint/2010/main" val="29149213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10508207" cy="3777622"/>
          </a:xfrm>
        </p:spPr>
        <p:txBody>
          <a:bodyPr>
            <a:normAutofit/>
          </a:bodyPr>
          <a:lstStyle/>
          <a:p>
            <a:pPr marL="0" indent="0" algn="ctr">
              <a:buNone/>
            </a:pPr>
            <a:r>
              <a:rPr lang="es-CO" sz="11500" b="1" dirty="0">
                <a:solidFill>
                  <a:schemeClr val="bg2">
                    <a:lumMod val="50000"/>
                  </a:schemeClr>
                </a:solidFill>
              </a:rPr>
              <a:t>ADAPTER</a:t>
            </a:r>
            <a:endParaRPr lang="es-419" sz="11500" b="1" dirty="0">
              <a:solidFill>
                <a:schemeClr val="bg2">
                  <a:lumMod val="50000"/>
                </a:schemeClr>
              </a:solidFill>
            </a:endParaRPr>
          </a:p>
        </p:txBody>
      </p:sp>
    </p:spTree>
    <p:extLst>
      <p:ext uri="{BB962C8B-B14F-4D97-AF65-F5344CB8AC3E}">
        <p14:creationId xmlns:p14="http://schemas.microsoft.com/office/powerpoint/2010/main" val="259376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Polimorfismo</a:t>
            </a:r>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p:txBody>
          <a:bodyPr>
            <a:normAutofit/>
          </a:bodyPr>
          <a:lstStyle/>
          <a:p>
            <a:pPr algn="l"/>
            <a:r>
              <a:rPr lang="es-419" sz="2000" b="0" i="0" u="none" strike="noStrike" baseline="0" dirty="0">
                <a:solidFill>
                  <a:srgbClr val="444444"/>
                </a:solidFill>
                <a:latin typeface="PTSans-Regular"/>
              </a:rPr>
              <a:t>El </a:t>
            </a:r>
            <a:r>
              <a:rPr lang="es-419" sz="2000" b="0" i="1" u="none" strike="noStrike" baseline="0" dirty="0">
                <a:solidFill>
                  <a:srgbClr val="444444"/>
                </a:solidFill>
                <a:latin typeface="PTSans-Italic"/>
              </a:rPr>
              <a:t>polimorfismo </a:t>
            </a:r>
            <a:r>
              <a:rPr lang="es-419" sz="2000" b="0" i="0" u="none" strike="noStrike" baseline="0" dirty="0">
                <a:solidFill>
                  <a:srgbClr val="444444"/>
                </a:solidFill>
                <a:latin typeface="PTSans-Regular"/>
              </a:rPr>
              <a:t>es la capacidad que tiene un programa de detectar la verdadera clase de un objeto e invocar su implementación, incluso aunque su tipo real sea desconocido en el contexto actual.</a:t>
            </a:r>
            <a:endParaRPr lang="es-419" sz="2400" dirty="0"/>
          </a:p>
        </p:txBody>
      </p:sp>
    </p:spTree>
    <p:extLst>
      <p:ext uri="{BB962C8B-B14F-4D97-AF65-F5344CB8AC3E}">
        <p14:creationId xmlns:p14="http://schemas.microsoft.com/office/powerpoint/2010/main" val="3387406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ADAPTER</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dirty="0">
                <a:solidFill>
                  <a:srgbClr val="444444"/>
                </a:solidFill>
                <a:latin typeface="Verdana" panose="020B0604030504040204" pitchFamily="34" charset="0"/>
                <a:ea typeface="Verdana" panose="020B0604030504040204" pitchFamily="34" charset="0"/>
              </a:rPr>
              <a:t>También llamado: Adaptador, Envoltorio, </a:t>
            </a:r>
            <a:r>
              <a:rPr lang="es-419" sz="2000" dirty="0" err="1">
                <a:solidFill>
                  <a:srgbClr val="444444"/>
                </a:solidFill>
                <a:latin typeface="Verdana" panose="020B0604030504040204" pitchFamily="34" charset="0"/>
                <a:ea typeface="Verdana" panose="020B0604030504040204" pitchFamily="34" charset="0"/>
              </a:rPr>
              <a:t>Wrapper</a:t>
            </a:r>
            <a:endParaRPr lang="es-419" sz="2000" dirty="0">
              <a:solidFill>
                <a:srgbClr val="444444"/>
              </a:solidFill>
              <a:latin typeface="Verdana" panose="020B0604030504040204" pitchFamily="34" charset="0"/>
              <a:ea typeface="Verdana" panose="020B0604030504040204" pitchFamily="34" charset="0"/>
            </a:endParaRP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err="1">
                <a:solidFill>
                  <a:srgbClr val="444444"/>
                </a:solidFill>
                <a:latin typeface="Verdana" panose="020B0604030504040204" pitchFamily="34" charset="0"/>
                <a:ea typeface="Verdana" panose="020B0604030504040204" pitchFamily="34" charset="0"/>
              </a:rPr>
              <a:t>Adapter</a:t>
            </a:r>
            <a:r>
              <a:rPr lang="es-419" sz="2000" dirty="0">
                <a:solidFill>
                  <a:srgbClr val="444444"/>
                </a:solidFill>
                <a:latin typeface="Verdana" panose="020B0604030504040204" pitchFamily="34" charset="0"/>
                <a:ea typeface="Verdana" panose="020B0604030504040204" pitchFamily="34" charset="0"/>
              </a:rPr>
              <a:t> es un patrón de diseño estructural que permite la colaboración entre objetos con interfaces incompatibles.</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El patrón de diseño de adaptador es una técnica de ingeniería de software que permite que dos componentes de software funcionen juntos incluso si tienen interfaces incompatibles. </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Es un tipo de patrón de diseño estructural que ayuda a definir las relaciones entre los objetos. </a:t>
            </a:r>
          </a:p>
        </p:txBody>
      </p:sp>
    </p:spTree>
    <p:extLst>
      <p:ext uri="{BB962C8B-B14F-4D97-AF65-F5344CB8AC3E}">
        <p14:creationId xmlns:p14="http://schemas.microsoft.com/office/powerpoint/2010/main" val="27543160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ADAPTER</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dirty="0">
                <a:solidFill>
                  <a:srgbClr val="444444"/>
                </a:solidFill>
                <a:latin typeface="Verdana" panose="020B0604030504040204" pitchFamily="34" charset="0"/>
                <a:ea typeface="Verdana" panose="020B0604030504040204" pitchFamily="34" charset="0"/>
              </a:rPr>
              <a:t>En la vida diaria, utiliza un adaptador para conectar dispositivos que no pueden conectarse directamente.</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De manera similar, puede usar el patrón de diseño del Adaptador para conectar los objetos incompatibles que no pueden conectarse directamente. </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Hace que diferentes clases trabajen juntas sin modificar el código existente. Es el patrón de diseño estructural. </a:t>
            </a:r>
          </a:p>
        </p:txBody>
      </p:sp>
    </p:spTree>
    <p:extLst>
      <p:ext uri="{BB962C8B-B14F-4D97-AF65-F5344CB8AC3E}">
        <p14:creationId xmlns:p14="http://schemas.microsoft.com/office/powerpoint/2010/main" val="2884663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ADAPTER</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dirty="0">
                <a:solidFill>
                  <a:srgbClr val="444444"/>
                </a:solidFill>
                <a:latin typeface="Verdana" panose="020B0604030504040204" pitchFamily="34" charset="0"/>
                <a:ea typeface="Verdana" panose="020B0604030504040204" pitchFamily="34" charset="0"/>
              </a:rPr>
              <a:t>Se puede pensar en él como un contenedor que capta la llamada de un objeto y transforma la solicitud de una manera comprensible para el segundo objeto. </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En pocas palabras, el patrón de diseño del Adaptador puede considerarse una interfaz que hace posible la comunicación entre dos objetos incompatibles.</a:t>
            </a:r>
          </a:p>
        </p:txBody>
      </p:sp>
    </p:spTree>
    <p:extLst>
      <p:ext uri="{BB962C8B-B14F-4D97-AF65-F5344CB8AC3E}">
        <p14:creationId xmlns:p14="http://schemas.microsoft.com/office/powerpoint/2010/main" val="1626044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a:t>ADAPTER</a:t>
            </a:r>
            <a:endParaRPr lang="es-419" sz="4400" b="1" dirty="0"/>
          </a:p>
        </p:txBody>
      </p:sp>
      <p:sp>
        <p:nvSpPr>
          <p:cNvPr id="4" name="Marcador de contenido 3">
            <a:extLst>
              <a:ext uri="{FF2B5EF4-FFF2-40B4-BE49-F238E27FC236}">
                <a16:creationId xmlns:a16="http://schemas.microsoft.com/office/drawing/2014/main" id="{808A4648-A5E3-A7DF-76CD-B9F65E50DC07}"/>
              </a:ext>
            </a:extLst>
          </p:cNvPr>
          <p:cNvSpPr>
            <a:spLocks noGrp="1"/>
          </p:cNvSpPr>
          <p:nvPr>
            <p:ph idx="1"/>
          </p:nvPr>
        </p:nvSpPr>
        <p:spPr/>
        <p:txBody>
          <a:bodyPr/>
          <a:lstStyle/>
          <a:p>
            <a:endParaRPr lang="es-419"/>
          </a:p>
        </p:txBody>
      </p:sp>
      <p:pic>
        <p:nvPicPr>
          <p:cNvPr id="6" name="Imagen 5">
            <a:extLst>
              <a:ext uri="{FF2B5EF4-FFF2-40B4-BE49-F238E27FC236}">
                <a16:creationId xmlns:a16="http://schemas.microsoft.com/office/drawing/2014/main" id="{3FF07B3F-B9E9-A2F2-5C44-B9373DBF96F1}"/>
              </a:ext>
            </a:extLst>
          </p:cNvPr>
          <p:cNvPicPr>
            <a:picLocks noChangeAspect="1"/>
          </p:cNvPicPr>
          <p:nvPr/>
        </p:nvPicPr>
        <p:blipFill rotWithShape="1">
          <a:blip r:embed="rId2"/>
          <a:srcRect l="12692" t="24808" r="34000" b="21655"/>
          <a:stretch/>
        </p:blipFill>
        <p:spPr>
          <a:xfrm>
            <a:off x="2715064" y="1778899"/>
            <a:ext cx="7889935" cy="4454991"/>
          </a:xfrm>
          <a:prstGeom prst="rect">
            <a:avLst/>
          </a:prstGeom>
        </p:spPr>
      </p:pic>
    </p:spTree>
    <p:extLst>
      <p:ext uri="{BB962C8B-B14F-4D97-AF65-F5344CB8AC3E}">
        <p14:creationId xmlns:p14="http://schemas.microsoft.com/office/powerpoint/2010/main" val="19776912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10508207" cy="3777622"/>
          </a:xfrm>
        </p:spPr>
        <p:txBody>
          <a:bodyPr>
            <a:normAutofit/>
          </a:bodyPr>
          <a:lstStyle/>
          <a:p>
            <a:pPr marL="0" indent="0" algn="ctr">
              <a:buNone/>
            </a:pPr>
            <a:r>
              <a:rPr lang="es-CO" sz="11500" b="1" dirty="0">
                <a:solidFill>
                  <a:schemeClr val="bg2">
                    <a:lumMod val="50000"/>
                  </a:schemeClr>
                </a:solidFill>
              </a:rPr>
              <a:t>BRIDGE</a:t>
            </a:r>
            <a:endParaRPr lang="es-419" sz="11500" b="1" dirty="0">
              <a:solidFill>
                <a:schemeClr val="bg2">
                  <a:lumMod val="50000"/>
                </a:schemeClr>
              </a:solidFill>
            </a:endParaRPr>
          </a:p>
        </p:txBody>
      </p:sp>
    </p:spTree>
    <p:extLst>
      <p:ext uri="{BB962C8B-B14F-4D97-AF65-F5344CB8AC3E}">
        <p14:creationId xmlns:p14="http://schemas.microsoft.com/office/powerpoint/2010/main" val="36349159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BRIDGE</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dirty="0">
                <a:solidFill>
                  <a:srgbClr val="444444"/>
                </a:solidFill>
                <a:latin typeface="Verdana" panose="020B0604030504040204" pitchFamily="34" charset="0"/>
                <a:ea typeface="Verdana" panose="020B0604030504040204" pitchFamily="34" charset="0"/>
              </a:rPr>
              <a:t>El patrón de diseño Bridge es un patrón de diseño de software que se utiliza para desacoplar una abstracción de su implementación. </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Puede separar la responsabilidad de un objeto en dos partes separadas: la abstracción y la implementación. </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Las dos partes se pueden trabajar independientemente una de la otra.</a:t>
            </a:r>
          </a:p>
        </p:txBody>
      </p:sp>
    </p:spTree>
    <p:extLst>
      <p:ext uri="{BB962C8B-B14F-4D97-AF65-F5344CB8AC3E}">
        <p14:creationId xmlns:p14="http://schemas.microsoft.com/office/powerpoint/2010/main" val="5162323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BRIDGE</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dirty="0">
                <a:solidFill>
                  <a:srgbClr val="444444"/>
                </a:solidFill>
                <a:latin typeface="Verdana" panose="020B0604030504040204" pitchFamily="34" charset="0"/>
                <a:ea typeface="Verdana" panose="020B0604030504040204" pitchFamily="34" charset="0"/>
              </a:rPr>
              <a:t>Puede utilizar el patrón de diseño Bridge para crear una capa de abstracción entre la interfaz de usuario y la lógica empresarial. </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El puente puede ser útil en los casos en los que es necesario cambiar la interfaz de usuario sin afectar la lógica comercial.</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¿Cuándo usar el patrón Bridge?</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Después de comprender el patrón de diseño de Bridge, puede haber confusión sobre cuándo usarlo.</a:t>
            </a:r>
          </a:p>
          <a:p>
            <a:pPr marL="0" indent="0" algn="l">
              <a:buNone/>
            </a:pPr>
            <a:endParaRPr lang="es-419" sz="200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777628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BRIDGE</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dirty="0">
                <a:solidFill>
                  <a:srgbClr val="444444"/>
                </a:solidFill>
                <a:latin typeface="Verdana" panose="020B0604030504040204" pitchFamily="34" charset="0"/>
                <a:ea typeface="Verdana" panose="020B0604030504040204" pitchFamily="34" charset="0"/>
              </a:rPr>
              <a:t>Sería muy útil usar el patrón de diseño Bridge en los siguientes escenarios:</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Si desea evitar el acoplamiento entre la abstracción y la implementación.</a:t>
            </a:r>
          </a:p>
          <a:p>
            <a:pPr algn="l"/>
            <a:r>
              <a:rPr lang="es-419" sz="2000" dirty="0">
                <a:solidFill>
                  <a:srgbClr val="444444"/>
                </a:solidFill>
                <a:latin typeface="Verdana" panose="020B0604030504040204" pitchFamily="34" charset="0"/>
                <a:ea typeface="Verdana" panose="020B0604030504040204" pitchFamily="34" charset="0"/>
              </a:rPr>
              <a:t>Cuando la abstracción y su implementación son extensibles.</a:t>
            </a:r>
          </a:p>
          <a:p>
            <a:pPr algn="l"/>
            <a:r>
              <a:rPr lang="es-419" sz="2000" dirty="0">
                <a:solidFill>
                  <a:srgbClr val="444444"/>
                </a:solidFill>
                <a:latin typeface="Verdana" panose="020B0604030504040204" pitchFamily="34" charset="0"/>
                <a:ea typeface="Verdana" panose="020B0604030504040204" pitchFamily="34" charset="0"/>
              </a:rPr>
              <a:t>Si modificaciones en la ejecución pueden afectar al cliente.</a:t>
            </a:r>
          </a:p>
          <a:p>
            <a:pPr algn="l"/>
            <a:r>
              <a:rPr lang="es-419" sz="2000" dirty="0">
                <a:solidFill>
                  <a:srgbClr val="444444"/>
                </a:solidFill>
                <a:latin typeface="Verdana" panose="020B0604030504040204" pitchFamily="34" charset="0"/>
                <a:ea typeface="Verdana" panose="020B0604030504040204" pitchFamily="34" charset="0"/>
              </a:rPr>
              <a:t>Cuando desee compartir la implementación entre varios clientes.</a:t>
            </a:r>
          </a:p>
          <a:p>
            <a:pPr algn="l"/>
            <a:r>
              <a:rPr lang="es-419" sz="2000" dirty="0">
                <a:solidFill>
                  <a:srgbClr val="444444"/>
                </a:solidFill>
                <a:latin typeface="Verdana" panose="020B0604030504040204" pitchFamily="34" charset="0"/>
                <a:ea typeface="Verdana" panose="020B0604030504040204" pitchFamily="34" charset="0"/>
              </a:rPr>
              <a:t>Cuando desee organizar y dividir una clase monolítica con numerosas alternativas de funcionalidad.</a:t>
            </a:r>
          </a:p>
        </p:txBody>
      </p:sp>
    </p:spTree>
    <p:extLst>
      <p:ext uri="{BB962C8B-B14F-4D97-AF65-F5344CB8AC3E}">
        <p14:creationId xmlns:p14="http://schemas.microsoft.com/office/powerpoint/2010/main" val="1875530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BRIDGE</a:t>
            </a:r>
            <a:endParaRPr lang="es-419" sz="4400" b="1" dirty="0"/>
          </a:p>
        </p:txBody>
      </p:sp>
      <p:sp>
        <p:nvSpPr>
          <p:cNvPr id="4" name="Marcador de contenido 3">
            <a:extLst>
              <a:ext uri="{FF2B5EF4-FFF2-40B4-BE49-F238E27FC236}">
                <a16:creationId xmlns:a16="http://schemas.microsoft.com/office/drawing/2014/main" id="{808A4648-A5E3-A7DF-76CD-B9F65E50DC07}"/>
              </a:ext>
            </a:extLst>
          </p:cNvPr>
          <p:cNvSpPr>
            <a:spLocks noGrp="1"/>
          </p:cNvSpPr>
          <p:nvPr>
            <p:ph idx="1"/>
          </p:nvPr>
        </p:nvSpPr>
        <p:spPr/>
        <p:txBody>
          <a:bodyPr/>
          <a:lstStyle/>
          <a:p>
            <a:endParaRPr lang="es-419" dirty="0"/>
          </a:p>
        </p:txBody>
      </p:sp>
      <p:pic>
        <p:nvPicPr>
          <p:cNvPr id="5" name="Imagen 4">
            <a:extLst>
              <a:ext uri="{FF2B5EF4-FFF2-40B4-BE49-F238E27FC236}">
                <a16:creationId xmlns:a16="http://schemas.microsoft.com/office/drawing/2014/main" id="{E557C992-39E6-75C2-E1DA-AC19A2C81734}"/>
              </a:ext>
            </a:extLst>
          </p:cNvPr>
          <p:cNvPicPr>
            <a:picLocks noChangeAspect="1"/>
          </p:cNvPicPr>
          <p:nvPr/>
        </p:nvPicPr>
        <p:blipFill rotWithShape="1">
          <a:blip r:embed="rId2"/>
          <a:srcRect l="12577" t="20293" r="36307" b="13788"/>
          <a:stretch/>
        </p:blipFill>
        <p:spPr>
          <a:xfrm>
            <a:off x="3261360" y="1692812"/>
            <a:ext cx="6726702" cy="4877214"/>
          </a:xfrm>
          <a:prstGeom prst="rect">
            <a:avLst/>
          </a:prstGeom>
        </p:spPr>
      </p:pic>
    </p:spTree>
    <p:extLst>
      <p:ext uri="{BB962C8B-B14F-4D97-AF65-F5344CB8AC3E}">
        <p14:creationId xmlns:p14="http://schemas.microsoft.com/office/powerpoint/2010/main" val="17291108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10508207" cy="3777622"/>
          </a:xfrm>
        </p:spPr>
        <p:txBody>
          <a:bodyPr>
            <a:normAutofit/>
          </a:bodyPr>
          <a:lstStyle/>
          <a:p>
            <a:pPr marL="0" indent="0" algn="ctr">
              <a:buNone/>
            </a:pPr>
            <a:r>
              <a:rPr lang="es-CO" sz="11500" b="1" dirty="0">
                <a:solidFill>
                  <a:schemeClr val="bg2">
                    <a:lumMod val="50000"/>
                  </a:schemeClr>
                </a:solidFill>
              </a:rPr>
              <a:t>COMPOSITE</a:t>
            </a:r>
            <a:endParaRPr lang="es-419" sz="11500" b="1" dirty="0">
              <a:solidFill>
                <a:schemeClr val="bg2">
                  <a:lumMod val="50000"/>
                </a:schemeClr>
              </a:solidFill>
            </a:endParaRPr>
          </a:p>
        </p:txBody>
      </p:sp>
    </p:spTree>
    <p:extLst>
      <p:ext uri="{BB962C8B-B14F-4D97-AF65-F5344CB8AC3E}">
        <p14:creationId xmlns:p14="http://schemas.microsoft.com/office/powerpoint/2010/main" val="3240406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lstStyle/>
          <a:p>
            <a:pPr algn="ctr"/>
            <a:r>
              <a:rPr lang="es-419" b="1" dirty="0"/>
              <a:t>Relaciones entre objetos</a:t>
            </a:r>
            <a:br>
              <a:rPr lang="es-419" b="1" dirty="0"/>
            </a:br>
            <a:r>
              <a:rPr lang="es-419" sz="3600" b="0" i="0" u="none" strike="noStrike" baseline="0" dirty="0">
                <a:solidFill>
                  <a:srgbClr val="444444"/>
                </a:solidFill>
                <a:latin typeface="PTSans-Regular"/>
              </a:rPr>
              <a:t>Dependencia</a:t>
            </a:r>
            <a:endParaRPr lang="es-419"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p:txBody>
          <a:bodyPr>
            <a:normAutofit fontScale="92500" lnSpcReduction="20000"/>
          </a:bodyPr>
          <a:lstStyle/>
          <a:p>
            <a:pPr algn="l"/>
            <a:r>
              <a:rPr lang="es-419" sz="2000" b="0" i="0" u="none" strike="noStrike" baseline="0" dirty="0">
                <a:solidFill>
                  <a:srgbClr val="444444"/>
                </a:solidFill>
                <a:latin typeface="Verdana" panose="020B0604030504040204" pitchFamily="34" charset="0"/>
                <a:ea typeface="Verdana" panose="020B0604030504040204" pitchFamily="34" charset="0"/>
              </a:rPr>
              <a:t>Dependencia en UML. El profesor depende de los materiales del curso. La dependencia es el tipo de relación más básica y débil entre clases. Existe una dependencia entre dos clases cuando ciertos cambios en la definición de una clase puede provocar modificaciones en otra. La dependencia ocurre normalmente cuando utilizas nombres de clases concretas en tu código. Por ejemplo, al especificar tipos en las firmas de un método, al instanciar objetos mediante llamadas al constructor, etc. Puedes hacer más débil una dependencia haciendo que tu código dependa de interfaces o clases abstractas en lugar de clases concretas.</a:t>
            </a:r>
          </a:p>
          <a:p>
            <a:pPr algn="l"/>
            <a:r>
              <a:rPr lang="es-419" sz="2000" b="0" i="0" u="none" strike="noStrike" baseline="0" dirty="0">
                <a:solidFill>
                  <a:srgbClr val="444444"/>
                </a:solidFill>
                <a:latin typeface="Verdana" panose="020B0604030504040204" pitchFamily="34" charset="0"/>
                <a:ea typeface="Verdana" panose="020B0604030504040204" pitchFamily="34" charset="0"/>
              </a:rPr>
              <a:t>Normalmente, un diagrama UML no muestra todas las dependencias; hay demasiadas en cualquier código real. En lugar de contaminar el diagrama con dependencias, debes ser muy selectivo y mostrar únicamente aquellas que son importantes para lo que sea que estás comunicando.</a:t>
            </a:r>
            <a:endParaRPr lang="es-419"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8513181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COMPOSITE</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dirty="0">
                <a:solidFill>
                  <a:srgbClr val="444444"/>
                </a:solidFill>
                <a:latin typeface="Verdana" panose="020B0604030504040204" pitchFamily="34" charset="0"/>
                <a:ea typeface="Verdana" panose="020B0604030504040204" pitchFamily="34" charset="0"/>
              </a:rPr>
              <a:t>Composite es un patrón de diseño estructural que te permite componer objetos en estructuras de árbol y trabajar con esas estructuras como si fueran objetos individuales.</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El patrón de diseño compuesto es un patrón de diseño estructural que permite el tratamiento de objetos individuales y composiciones de objetos de la misma manera. Este patrón se usa a menudo cuando se construyen estructuras de datos o interfaces de usuario.</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Este patrón le permite organizar los objetos en una estructura similar a un árbol y tratarlos como un solo objeto</a:t>
            </a:r>
          </a:p>
        </p:txBody>
      </p:sp>
    </p:spTree>
    <p:extLst>
      <p:ext uri="{BB962C8B-B14F-4D97-AF65-F5344CB8AC3E}">
        <p14:creationId xmlns:p14="http://schemas.microsoft.com/office/powerpoint/2010/main" val="28785997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COMPOSITE</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r>
              <a:rPr lang="es-419" sz="2000" dirty="0">
                <a:solidFill>
                  <a:srgbClr val="444444"/>
                </a:solidFill>
                <a:latin typeface="Verdana" panose="020B0604030504040204" pitchFamily="34" charset="0"/>
                <a:ea typeface="Verdana" panose="020B0604030504040204" pitchFamily="34" charset="0"/>
              </a:rPr>
              <a:t>En este patrón, todos los objetos representan un nodo y tienen alguna tarea que realizar.</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En el patrón Composite, hay una estructura de árbol en la que la hoja representa los tipos primitivos que no pueden tener hijos, mientras que los nodos representan las clases compuestas que pueden tener otra clase compuesta como hijo u hoja.</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¿Cuándo usar el patrón de diseño compuesto?</a:t>
            </a:r>
          </a:p>
          <a:p>
            <a:pPr algn="l"/>
            <a:r>
              <a:rPr lang="es-419" sz="2000" dirty="0">
                <a:solidFill>
                  <a:srgbClr val="444444"/>
                </a:solidFill>
                <a:latin typeface="Verdana" panose="020B0604030504040204" pitchFamily="34" charset="0"/>
                <a:ea typeface="Verdana" panose="020B0604030504040204" pitchFamily="34" charset="0"/>
              </a:rPr>
              <a:t>El patrón de diseño compuesto se usa mucho en el código C#, especialmente para representar las jerarquías de los componentes de la interfaz de usuario o el código que se ocupa de los gráficos.</a:t>
            </a:r>
          </a:p>
        </p:txBody>
      </p:sp>
    </p:spTree>
    <p:extLst>
      <p:ext uri="{BB962C8B-B14F-4D97-AF65-F5344CB8AC3E}">
        <p14:creationId xmlns:p14="http://schemas.microsoft.com/office/powerpoint/2010/main" val="23308413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COMPOSITE</a:t>
            </a:r>
            <a:endParaRPr lang="es-419" sz="4400" b="1" dirty="0"/>
          </a:p>
        </p:txBody>
      </p:sp>
      <p:sp>
        <p:nvSpPr>
          <p:cNvPr id="3" name="Marcador de contenido 2">
            <a:extLst>
              <a:ext uri="{FF2B5EF4-FFF2-40B4-BE49-F238E27FC236}">
                <a16:creationId xmlns:a16="http://schemas.microsoft.com/office/drawing/2014/main" id="{A0508B50-4F8B-1E24-53E4-B3D8FFF4AE70}"/>
              </a:ext>
            </a:extLst>
          </p:cNvPr>
          <p:cNvSpPr>
            <a:spLocks noGrp="1"/>
          </p:cNvSpPr>
          <p:nvPr>
            <p:ph idx="1"/>
          </p:nvPr>
        </p:nvSpPr>
        <p:spPr>
          <a:xfrm>
            <a:off x="1937983" y="2133599"/>
            <a:ext cx="9775046" cy="4417325"/>
          </a:xfrm>
        </p:spPr>
        <p:txBody>
          <a:bodyPr>
            <a:noAutofit/>
          </a:bodyPr>
          <a:lstStyle/>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Sin embargo, aquí hay algunos escenarios en los que debería considerar usar el patrón compuesto:</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Cuando tiene una jerarquía de objetos y necesita tratar todos los objetos de la misma manera.</a:t>
            </a:r>
          </a:p>
          <a:p>
            <a:pPr algn="l"/>
            <a:endParaRPr lang="es-419" sz="2000" dirty="0">
              <a:solidFill>
                <a:srgbClr val="444444"/>
              </a:solidFill>
              <a:latin typeface="Verdana" panose="020B0604030504040204" pitchFamily="34" charset="0"/>
              <a:ea typeface="Verdana" panose="020B0604030504040204" pitchFamily="34" charset="0"/>
            </a:endParaRPr>
          </a:p>
          <a:p>
            <a:pPr algn="l"/>
            <a:r>
              <a:rPr lang="es-419" sz="2000" dirty="0">
                <a:solidFill>
                  <a:srgbClr val="444444"/>
                </a:solidFill>
                <a:latin typeface="Verdana" panose="020B0604030504040204" pitchFamily="34" charset="0"/>
                <a:ea typeface="Verdana" panose="020B0604030504040204" pitchFamily="34" charset="0"/>
              </a:rPr>
              <a:t>Cuando el cliente no reconoce si se trata de un solo objeto o de objetos compuestos, debe realizar la misma operación en todos los objetos.</a:t>
            </a:r>
          </a:p>
          <a:p>
            <a:pPr algn="l"/>
            <a:endParaRPr lang="es-419" sz="2000" dirty="0">
              <a:solidFill>
                <a:srgbClr val="44444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39298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3A923-F6BF-FE8A-D35E-EF75E26DE094}"/>
              </a:ext>
            </a:extLst>
          </p:cNvPr>
          <p:cNvSpPr>
            <a:spLocks noGrp="1"/>
          </p:cNvSpPr>
          <p:nvPr>
            <p:ph type="title"/>
          </p:nvPr>
        </p:nvSpPr>
        <p:spPr/>
        <p:txBody>
          <a:bodyPr>
            <a:noAutofit/>
          </a:bodyPr>
          <a:lstStyle/>
          <a:p>
            <a:pPr algn="ctr"/>
            <a:r>
              <a:rPr lang="es-CO" sz="4400" b="1" dirty="0"/>
              <a:t>COMPOSITE</a:t>
            </a:r>
            <a:endParaRPr lang="es-419" sz="4400" b="1" dirty="0"/>
          </a:p>
        </p:txBody>
      </p:sp>
      <p:pic>
        <p:nvPicPr>
          <p:cNvPr id="6" name="Marcador de contenido 5">
            <a:extLst>
              <a:ext uri="{FF2B5EF4-FFF2-40B4-BE49-F238E27FC236}">
                <a16:creationId xmlns:a16="http://schemas.microsoft.com/office/drawing/2014/main" id="{36687CF4-8FDE-3ADE-AABA-32AB3AF933A5}"/>
              </a:ext>
            </a:extLst>
          </p:cNvPr>
          <p:cNvPicPr>
            <a:picLocks noGrp="1" noChangeAspect="1"/>
          </p:cNvPicPr>
          <p:nvPr>
            <p:ph idx="1"/>
          </p:nvPr>
        </p:nvPicPr>
        <p:blipFill rotWithShape="1">
          <a:blip r:embed="rId2"/>
          <a:srcRect l="22382" t="17252" r="44752" b="45624"/>
          <a:stretch/>
        </p:blipFill>
        <p:spPr>
          <a:xfrm>
            <a:off x="3006541" y="1505244"/>
            <a:ext cx="8084453" cy="5134416"/>
          </a:xfrm>
        </p:spPr>
      </p:pic>
    </p:spTree>
    <p:extLst>
      <p:ext uri="{BB962C8B-B14F-4D97-AF65-F5344CB8AC3E}">
        <p14:creationId xmlns:p14="http://schemas.microsoft.com/office/powerpoint/2010/main" val="28624163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AB365-70CB-9149-C161-D11E880B541D}"/>
              </a:ext>
            </a:extLst>
          </p:cNvPr>
          <p:cNvSpPr>
            <a:spLocks noGrp="1"/>
          </p:cNvSpPr>
          <p:nvPr>
            <p:ph idx="1"/>
          </p:nvPr>
        </p:nvSpPr>
        <p:spPr>
          <a:xfrm>
            <a:off x="1119685" y="2365612"/>
            <a:ext cx="10508207" cy="3777622"/>
          </a:xfrm>
        </p:spPr>
        <p:txBody>
          <a:bodyPr>
            <a:normAutofit/>
          </a:bodyPr>
          <a:lstStyle/>
          <a:p>
            <a:pPr marL="0" indent="0" algn="ctr">
              <a:buNone/>
            </a:pPr>
            <a:r>
              <a:rPr lang="es-CO" sz="11500" b="1" dirty="0">
                <a:solidFill>
                  <a:schemeClr val="bg2">
                    <a:lumMod val="50000"/>
                  </a:schemeClr>
                </a:solidFill>
              </a:rPr>
              <a:t>DECORATOR</a:t>
            </a:r>
            <a:endParaRPr lang="es-419" sz="11500" b="1" dirty="0">
              <a:solidFill>
                <a:schemeClr val="bg2">
                  <a:lumMod val="50000"/>
                </a:schemeClr>
              </a:solidFill>
            </a:endParaRPr>
          </a:p>
        </p:txBody>
      </p:sp>
    </p:spTree>
    <p:extLst>
      <p:ext uri="{BB962C8B-B14F-4D97-AF65-F5344CB8AC3E}">
        <p14:creationId xmlns:p14="http://schemas.microsoft.com/office/powerpoint/2010/main" val="31733480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DECORATOR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674687" y="1552744"/>
            <a:ext cx="11398954" cy="232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El patrón </a:t>
            </a:r>
            <a:r>
              <a:rPr kumimoji="0" lang="es-ES" altLang="es-419" sz="2800" b="0" i="0" u="none" strike="noStrike" cap="none" normalizeH="0" baseline="0" dirty="0" err="1">
                <a:ln>
                  <a:noFill/>
                </a:ln>
                <a:solidFill>
                  <a:schemeClr val="tx1"/>
                </a:solidFill>
                <a:effectLst/>
                <a:cs typeface="Arial" panose="020B0604020202020204" pitchFamily="34" charset="0"/>
              </a:rPr>
              <a:t>Decorator</a:t>
            </a:r>
            <a:r>
              <a:rPr kumimoji="0" lang="es-ES" altLang="es-419" sz="2800" b="0" i="0" u="none" strike="noStrike" cap="none" normalizeH="0" baseline="0" dirty="0">
                <a:ln>
                  <a:noFill/>
                </a:ln>
                <a:solidFill>
                  <a:schemeClr val="tx1"/>
                </a:solidFill>
                <a:effectLst/>
                <a:cs typeface="Arial" panose="020B0604020202020204" pitchFamily="34" charset="0"/>
              </a:rPr>
              <a:t> es un patrón de diseño que le permite agregar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comportamiento a una clase existente sin modificar el código original.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Esto se hace creando una nueva clase que envuelve la clase original y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agrega el comportamiento deseado</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419" sz="2100" dirty="0">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419"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7D859F82-B19B-52D7-4953-48AB125F8942}"/>
              </a:ext>
            </a:extLst>
          </p:cNvPr>
          <p:cNvSpPr>
            <a:spLocks noChangeArrowheads="1"/>
          </p:cNvSpPr>
          <p:nvPr/>
        </p:nvSpPr>
        <p:spPr bwMode="auto">
          <a:xfrm>
            <a:off x="674687" y="3754312"/>
            <a:ext cx="10860345"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419" sz="2800" dirty="0">
                <a:cs typeface="Arial" panose="020B0604020202020204" pitchFamily="34" charset="0"/>
              </a:rPr>
              <a:t>Este es un patrón poderoso que puede usar para varios propósitos,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419" sz="2800" dirty="0">
                <a:cs typeface="Arial" panose="020B0604020202020204" pitchFamily="34" charset="0"/>
              </a:rPr>
              <a:t>como agregar seguridad, registro o responsabilidad adicional.</a:t>
            </a:r>
          </a:p>
          <a:p>
            <a:pPr marL="0" marR="0" lvl="0" indent="0" algn="l" defTabSz="914400" rtl="0" eaLnBrk="0" fontAlgn="base" latinLnBrk="0" hangingPunct="0">
              <a:lnSpc>
                <a:spcPct val="100000"/>
              </a:lnSpc>
              <a:spcBef>
                <a:spcPct val="0"/>
              </a:spcBef>
              <a:spcAft>
                <a:spcPct val="0"/>
              </a:spcAft>
              <a:buClrTx/>
              <a:buSzTx/>
              <a:buFontTx/>
              <a:buNone/>
              <a:tabLst/>
            </a:pPr>
            <a:br>
              <a:rPr lang="es-ES" altLang="es-419" sz="2800" dirty="0">
                <a:cs typeface="Arial" panose="020B0604020202020204" pitchFamily="34" charset="0"/>
              </a:rPr>
            </a:br>
            <a:endParaRPr lang="es-ES" altLang="es-419" sz="2800" dirty="0">
              <a:cs typeface="Arial" panose="020B0604020202020204" pitchFamily="34" charset="0"/>
            </a:endParaRPr>
          </a:p>
        </p:txBody>
      </p:sp>
    </p:spTree>
    <p:extLst>
      <p:ext uri="{BB962C8B-B14F-4D97-AF65-F5344CB8AC3E}">
        <p14:creationId xmlns:p14="http://schemas.microsoft.com/office/powerpoint/2010/main" val="3755713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C4B35-DF3C-E3FC-8CCD-692A3C7008A1}"/>
              </a:ext>
            </a:extLst>
          </p:cNvPr>
          <p:cNvSpPr>
            <a:spLocks noGrp="1"/>
          </p:cNvSpPr>
          <p:nvPr>
            <p:ph type="title"/>
          </p:nvPr>
        </p:nvSpPr>
        <p:spPr>
          <a:xfrm>
            <a:off x="2592925" y="624110"/>
            <a:ext cx="4850863" cy="928634"/>
          </a:xfrm>
        </p:spPr>
        <p:txBody>
          <a:bodyPr/>
          <a:lstStyle/>
          <a:p>
            <a:r>
              <a:rPr lang="es-CO" b="1" dirty="0"/>
              <a:t>DECORATOR</a:t>
            </a:r>
            <a:endParaRPr lang="es-419" b="1" dirty="0"/>
          </a:p>
        </p:txBody>
      </p:sp>
      <p:sp>
        <p:nvSpPr>
          <p:cNvPr id="4" name="Rectangle 1">
            <a:extLst>
              <a:ext uri="{FF2B5EF4-FFF2-40B4-BE49-F238E27FC236}">
                <a16:creationId xmlns:a16="http://schemas.microsoft.com/office/drawing/2014/main" id="{8067B8D8-4EAC-FB99-2014-699927602FEA}"/>
              </a:ext>
            </a:extLst>
          </p:cNvPr>
          <p:cNvSpPr>
            <a:spLocks noGrp="1" noChangeArrowheads="1"/>
          </p:cNvSpPr>
          <p:nvPr>
            <p:ph idx="1"/>
          </p:nvPr>
        </p:nvSpPr>
        <p:spPr bwMode="auto">
          <a:xfrm>
            <a:off x="674687" y="1552744"/>
            <a:ext cx="11398954" cy="232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El patrón </a:t>
            </a:r>
            <a:r>
              <a:rPr kumimoji="0" lang="es-ES" altLang="es-419" sz="2800" b="0" i="0" u="none" strike="noStrike" cap="none" normalizeH="0" baseline="0" dirty="0" err="1">
                <a:ln>
                  <a:noFill/>
                </a:ln>
                <a:solidFill>
                  <a:schemeClr val="tx1"/>
                </a:solidFill>
                <a:effectLst/>
                <a:cs typeface="Arial" panose="020B0604020202020204" pitchFamily="34" charset="0"/>
              </a:rPr>
              <a:t>Decorator</a:t>
            </a:r>
            <a:r>
              <a:rPr kumimoji="0" lang="es-ES" altLang="es-419" sz="2800" b="0" i="0" u="none" strike="noStrike" cap="none" normalizeH="0" baseline="0" dirty="0">
                <a:ln>
                  <a:noFill/>
                </a:ln>
                <a:solidFill>
                  <a:schemeClr val="tx1"/>
                </a:solidFill>
                <a:effectLst/>
                <a:cs typeface="Arial" panose="020B0604020202020204" pitchFamily="34" charset="0"/>
              </a:rPr>
              <a:t> es un patrón de diseño que le permite agregar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comportamiento a una clase existente sin modificar el código original.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Esto se hace creando una nueva clase que envuelve la clase original y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419" sz="2800" b="0" i="0" u="none" strike="noStrike" cap="none" normalizeH="0" baseline="0" dirty="0">
                <a:ln>
                  <a:noFill/>
                </a:ln>
                <a:solidFill>
                  <a:schemeClr val="tx1"/>
                </a:solidFill>
                <a:effectLst/>
                <a:cs typeface="Arial" panose="020B0604020202020204" pitchFamily="34" charset="0"/>
              </a:rPr>
              <a:t>agrega el comportamiento deseado</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419" sz="2100" dirty="0">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419"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7D859F82-B19B-52D7-4953-48AB125F8942}"/>
              </a:ext>
            </a:extLst>
          </p:cNvPr>
          <p:cNvSpPr>
            <a:spLocks noChangeArrowheads="1"/>
          </p:cNvSpPr>
          <p:nvPr/>
        </p:nvSpPr>
        <p:spPr bwMode="auto">
          <a:xfrm>
            <a:off x="674687" y="3754312"/>
            <a:ext cx="10860345"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419" sz="2800" dirty="0">
                <a:cs typeface="Arial" panose="020B0604020202020204" pitchFamily="34" charset="0"/>
              </a:rPr>
              <a:t>Este es un patrón poderoso que puede usar para varios propósitos,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419" sz="2800" dirty="0">
                <a:cs typeface="Arial" panose="020B0604020202020204" pitchFamily="34" charset="0"/>
              </a:rPr>
              <a:t>como agregar seguridad, registro o responsabilidad adicional.</a:t>
            </a:r>
          </a:p>
          <a:p>
            <a:pPr marL="0" marR="0" lvl="0" indent="0" algn="l" defTabSz="914400" rtl="0" eaLnBrk="0" fontAlgn="base" latinLnBrk="0" hangingPunct="0">
              <a:lnSpc>
                <a:spcPct val="100000"/>
              </a:lnSpc>
              <a:spcBef>
                <a:spcPct val="0"/>
              </a:spcBef>
              <a:spcAft>
                <a:spcPct val="0"/>
              </a:spcAft>
              <a:buClrTx/>
              <a:buSzTx/>
              <a:buFontTx/>
              <a:buNone/>
              <a:tabLst/>
            </a:pPr>
            <a:br>
              <a:rPr lang="es-ES" altLang="es-419" sz="2800" dirty="0">
                <a:cs typeface="Arial" panose="020B0604020202020204" pitchFamily="34" charset="0"/>
              </a:rPr>
            </a:br>
            <a:endParaRPr lang="es-ES" altLang="es-419" sz="2800" dirty="0">
              <a:cs typeface="Arial" panose="020B0604020202020204" pitchFamily="34" charset="0"/>
            </a:endParaRPr>
          </a:p>
        </p:txBody>
      </p:sp>
    </p:spTree>
    <p:extLst>
      <p:ext uri="{BB962C8B-B14F-4D97-AF65-F5344CB8AC3E}">
        <p14:creationId xmlns:p14="http://schemas.microsoft.com/office/powerpoint/2010/main" val="40792617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ADF2BE-3019-64CD-078D-D107DB90E9D7}"/>
              </a:ext>
            </a:extLst>
          </p:cNvPr>
          <p:cNvSpPr>
            <a:spLocks noGrp="1"/>
          </p:cNvSpPr>
          <p:nvPr>
            <p:ph type="title"/>
          </p:nvPr>
        </p:nvSpPr>
        <p:spPr/>
        <p:txBody>
          <a:bodyPr/>
          <a:lstStyle/>
          <a:p>
            <a:r>
              <a:rPr lang="es-CO" b="1" dirty="0"/>
              <a:t>DECORATOR</a:t>
            </a:r>
            <a:endParaRPr lang="es-419" b="1" dirty="0"/>
          </a:p>
        </p:txBody>
      </p:sp>
      <p:sp>
        <p:nvSpPr>
          <p:cNvPr id="3" name="Marcador de contenido 2">
            <a:extLst>
              <a:ext uri="{FF2B5EF4-FFF2-40B4-BE49-F238E27FC236}">
                <a16:creationId xmlns:a16="http://schemas.microsoft.com/office/drawing/2014/main" id="{FFD3493C-320B-2CAD-4D5C-A16C87A89235}"/>
              </a:ext>
            </a:extLst>
          </p:cNvPr>
          <p:cNvSpPr>
            <a:spLocks noGrp="1"/>
          </p:cNvSpPr>
          <p:nvPr>
            <p:ph idx="1"/>
          </p:nvPr>
        </p:nvSpPr>
        <p:spPr>
          <a:xfrm>
            <a:off x="1103311" y="1800225"/>
            <a:ext cx="10641013" cy="4068134"/>
          </a:xfrm>
        </p:spPr>
        <p:txBody>
          <a:bodyPr>
            <a:normAutofit fontScale="85000" lnSpcReduction="10000"/>
          </a:bodyPr>
          <a:lstStyle/>
          <a:p>
            <a:r>
              <a:rPr lang="es-419" sz="3500" b="1" dirty="0"/>
              <a:t>Problema</a:t>
            </a:r>
          </a:p>
          <a:p>
            <a:endParaRPr lang="es-419" b="1" dirty="0"/>
          </a:p>
          <a:p>
            <a:r>
              <a:rPr lang="es-419" sz="2400" dirty="0"/>
              <a:t>Imagina que estás trabajando en una biblioteca de notificaciones que permite a otros programas notificar a sus usuarios acerca de eventos importantes.</a:t>
            </a:r>
          </a:p>
          <a:p>
            <a:r>
              <a:rPr lang="es-419" sz="2400" dirty="0"/>
              <a:t>La versión inicial de la biblioteca se basaba en la clase Notificador que solo contaba con unos cuantos campos, un constructor y un único método </a:t>
            </a:r>
            <a:r>
              <a:rPr lang="es-419" sz="2400" dirty="0" err="1"/>
              <a:t>send</a:t>
            </a:r>
            <a:r>
              <a:rPr lang="es-419" sz="2400" dirty="0"/>
              <a:t> . El método podía aceptar un argumento de mensaje de un cliente y enviar el mensaje a una lista de correos electrónicos que se pasaban a la clase notificadora a través de su constructor. </a:t>
            </a:r>
          </a:p>
          <a:p>
            <a:r>
              <a:rPr lang="es-419" sz="2400" dirty="0"/>
              <a:t>Una aplicación de un tercero que actuaba como cliente debía crear y configurar el objeto notificador una vez y después utilizarlo cada vez que sucediera algo importante.</a:t>
            </a:r>
          </a:p>
        </p:txBody>
      </p:sp>
    </p:spTree>
    <p:extLst>
      <p:ext uri="{BB962C8B-B14F-4D97-AF65-F5344CB8AC3E}">
        <p14:creationId xmlns:p14="http://schemas.microsoft.com/office/powerpoint/2010/main" val="8813155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43A50AB-46BC-7361-3537-9E6408201470}"/>
              </a:ext>
            </a:extLst>
          </p:cNvPr>
          <p:cNvPicPr>
            <a:picLocks noGrp="1" noChangeAspect="1"/>
          </p:cNvPicPr>
          <p:nvPr>
            <p:ph idx="1"/>
          </p:nvPr>
        </p:nvPicPr>
        <p:blipFill>
          <a:blip r:embed="rId2"/>
          <a:stretch>
            <a:fillRect/>
          </a:stretch>
        </p:blipFill>
        <p:spPr>
          <a:xfrm>
            <a:off x="2985181" y="2337811"/>
            <a:ext cx="7380514" cy="2969777"/>
          </a:xfrm>
        </p:spPr>
      </p:pic>
      <p:sp>
        <p:nvSpPr>
          <p:cNvPr id="6" name="Título 1">
            <a:extLst>
              <a:ext uri="{FF2B5EF4-FFF2-40B4-BE49-F238E27FC236}">
                <a16:creationId xmlns:a16="http://schemas.microsoft.com/office/drawing/2014/main" id="{9AA58529-CF1C-0EBB-E571-3845F8341D40}"/>
              </a:ext>
            </a:extLst>
          </p:cNvPr>
          <p:cNvSpPr>
            <a:spLocks noGrp="1"/>
          </p:cNvSpPr>
          <p:nvPr>
            <p:ph type="title"/>
          </p:nvPr>
        </p:nvSpPr>
        <p:spPr>
          <a:xfrm>
            <a:off x="2592925" y="624110"/>
            <a:ext cx="8911687" cy="1280890"/>
          </a:xfrm>
        </p:spPr>
        <p:txBody>
          <a:bodyPr/>
          <a:lstStyle/>
          <a:p>
            <a:r>
              <a:rPr lang="es-CO" b="1" dirty="0"/>
              <a:t>DECORATOR</a:t>
            </a:r>
            <a:endParaRPr lang="es-419" b="1" dirty="0"/>
          </a:p>
        </p:txBody>
      </p:sp>
    </p:spTree>
    <p:extLst>
      <p:ext uri="{BB962C8B-B14F-4D97-AF65-F5344CB8AC3E}">
        <p14:creationId xmlns:p14="http://schemas.microsoft.com/office/powerpoint/2010/main" val="2053034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DE6BB7F-9918-9977-F9E7-3A16738B3E75}"/>
              </a:ext>
            </a:extLst>
          </p:cNvPr>
          <p:cNvSpPr>
            <a:spLocks noGrp="1"/>
          </p:cNvSpPr>
          <p:nvPr>
            <p:ph idx="1"/>
          </p:nvPr>
        </p:nvSpPr>
        <p:spPr>
          <a:xfrm>
            <a:off x="828651" y="1311857"/>
            <a:ext cx="8915400" cy="3777622"/>
          </a:xfrm>
        </p:spPr>
        <p:txBody>
          <a:bodyPr/>
          <a:lstStyle/>
          <a:p>
            <a:r>
              <a:rPr lang="es-419" sz="2000" dirty="0"/>
              <a:t>En cierto momento te das cuenta de que los usuarios de la biblioteca esperan algo más que unas simples notificaciones por correo. A muchos de ellos les gustaría recibir mensajes SMS sobre asuntos importantes. </a:t>
            </a:r>
          </a:p>
          <a:p>
            <a:r>
              <a:rPr lang="es-419" sz="2000" dirty="0"/>
              <a:t>Otros querrían recibir las notificaciones por Facebook y, por supuesto, a los usuarios corporativos les encantaría recibir notificaciones por </a:t>
            </a:r>
            <a:r>
              <a:rPr lang="es-419" sz="2000" dirty="0" err="1"/>
              <a:t>Slack</a:t>
            </a:r>
            <a:endParaRPr lang="es-419" sz="2000" dirty="0"/>
          </a:p>
        </p:txBody>
      </p:sp>
      <p:sp>
        <p:nvSpPr>
          <p:cNvPr id="4" name="Título 1">
            <a:extLst>
              <a:ext uri="{FF2B5EF4-FFF2-40B4-BE49-F238E27FC236}">
                <a16:creationId xmlns:a16="http://schemas.microsoft.com/office/drawing/2014/main" id="{EF45D9D2-3BC4-3E5A-E63D-CC5CD575AFB7}"/>
              </a:ext>
            </a:extLst>
          </p:cNvPr>
          <p:cNvSpPr>
            <a:spLocks noGrp="1"/>
          </p:cNvSpPr>
          <p:nvPr>
            <p:ph type="title"/>
          </p:nvPr>
        </p:nvSpPr>
        <p:spPr>
          <a:xfrm>
            <a:off x="2238083" y="487632"/>
            <a:ext cx="8911687" cy="1280890"/>
          </a:xfrm>
        </p:spPr>
        <p:txBody>
          <a:bodyPr/>
          <a:lstStyle/>
          <a:p>
            <a:r>
              <a:rPr lang="es-CO" b="1" dirty="0"/>
              <a:t>DECORATOR</a:t>
            </a:r>
            <a:endParaRPr lang="es-419" b="1" dirty="0"/>
          </a:p>
        </p:txBody>
      </p:sp>
      <p:pic>
        <p:nvPicPr>
          <p:cNvPr id="6" name="Imagen 5">
            <a:extLst>
              <a:ext uri="{FF2B5EF4-FFF2-40B4-BE49-F238E27FC236}">
                <a16:creationId xmlns:a16="http://schemas.microsoft.com/office/drawing/2014/main" id="{F1945AFB-BD1F-6573-2A3F-118C7AD636BC}"/>
              </a:ext>
            </a:extLst>
          </p:cNvPr>
          <p:cNvPicPr>
            <a:picLocks noChangeAspect="1"/>
          </p:cNvPicPr>
          <p:nvPr/>
        </p:nvPicPr>
        <p:blipFill>
          <a:blip r:embed="rId2"/>
          <a:stretch>
            <a:fillRect/>
          </a:stretch>
        </p:blipFill>
        <p:spPr>
          <a:xfrm>
            <a:off x="2009958" y="3873036"/>
            <a:ext cx="7380514" cy="2824120"/>
          </a:xfrm>
          <a:prstGeom prst="rect">
            <a:avLst/>
          </a:prstGeom>
        </p:spPr>
      </p:pic>
    </p:spTree>
    <p:extLst>
      <p:ext uri="{BB962C8B-B14F-4D97-AF65-F5344CB8AC3E}">
        <p14:creationId xmlns:p14="http://schemas.microsoft.com/office/powerpoint/2010/main" val="2215991036"/>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A7C347301534468232D5A6C7167BCF" ma:contentTypeVersion="8" ma:contentTypeDescription="Create a new document." ma:contentTypeScope="" ma:versionID="064a1fb0e92370e4091891018a3f18f8">
  <xsd:schema xmlns:xsd="http://www.w3.org/2001/XMLSchema" xmlns:xs="http://www.w3.org/2001/XMLSchema" xmlns:p="http://schemas.microsoft.com/office/2006/metadata/properties" xmlns:ns2="688f2481-1014-412a-89fe-f5e52bb4d7ba" xmlns:ns3="b0e3b1b7-3583-421a-ba99-d5215ad0259a" targetNamespace="http://schemas.microsoft.com/office/2006/metadata/properties" ma:root="true" ma:fieldsID="6b97df89bb3cc75944b8f29413edba6b" ns2:_="" ns3:_="">
    <xsd:import namespace="688f2481-1014-412a-89fe-f5e52bb4d7ba"/>
    <xsd:import namespace="b0e3b1b7-3583-421a-ba99-d5215ad0259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8f2481-1014-412a-89fe-f5e52bb4d7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75ab75b-f512-4e7e-bb51-e6559a86281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e3b1b7-3583-421a-ba99-d5215ad0259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0e54855-634a-4937-8b65-8515bed10449}" ma:internalName="TaxCatchAll" ma:showField="CatchAllData" ma:web="b0e3b1b7-3583-421a-ba99-d5215ad025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b0e3b1b7-3583-421a-ba99-d5215ad0259a" xsi:nil="true"/>
    <lcf76f155ced4ddcb4097134ff3c332f xmlns="688f2481-1014-412a-89fe-f5e52bb4d7b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802286E-5759-4900-B694-D9D4B0376788}"/>
</file>

<file path=customXml/itemProps2.xml><?xml version="1.0" encoding="utf-8"?>
<ds:datastoreItem xmlns:ds="http://schemas.openxmlformats.org/officeDocument/2006/customXml" ds:itemID="{964B0563-1ECD-4058-BA5F-BA0D840CFC6B}"/>
</file>

<file path=customXml/itemProps3.xml><?xml version="1.0" encoding="utf-8"?>
<ds:datastoreItem xmlns:ds="http://schemas.openxmlformats.org/officeDocument/2006/customXml" ds:itemID="{C02EC79B-1461-48AF-A7EA-B46EB6FB8C61}"/>
</file>

<file path=docProps/app.xml><?xml version="1.0" encoding="utf-8"?>
<Properties xmlns="http://schemas.openxmlformats.org/officeDocument/2006/extended-properties" xmlns:vt="http://schemas.openxmlformats.org/officeDocument/2006/docPropsVTypes">
  <Template>Wisp</Template>
  <TotalTime>3192</TotalTime>
  <Words>11656</Words>
  <Application>Microsoft Office PowerPoint</Application>
  <PresentationFormat>Panorámica</PresentationFormat>
  <Paragraphs>848</Paragraphs>
  <Slides>182</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182</vt:i4>
      </vt:variant>
    </vt:vector>
  </HeadingPairs>
  <TitlesOfParts>
    <vt:vector size="192" baseType="lpstr">
      <vt:lpstr></vt:lpstr>
      <vt:lpstr>Arial</vt:lpstr>
      <vt:lpstr>Century Gothic</vt:lpstr>
      <vt:lpstr>inherit</vt:lpstr>
      <vt:lpstr>Menlo-Regular</vt:lpstr>
      <vt:lpstr>PTSans-Italic</vt:lpstr>
      <vt:lpstr>PTSans-Regular</vt:lpstr>
      <vt:lpstr>Verdana</vt:lpstr>
      <vt:lpstr>Wingdings 3</vt:lpstr>
      <vt:lpstr>Espiral</vt:lpstr>
      <vt:lpstr>PATRONES DE DISEÑO</vt:lpstr>
      <vt:lpstr>Conceptos básicos de POO</vt:lpstr>
      <vt:lpstr>Jerarquías de clase</vt:lpstr>
      <vt:lpstr>Los pilares de la POO</vt:lpstr>
      <vt:lpstr>Abstracción</vt:lpstr>
      <vt:lpstr>Encapsulación</vt:lpstr>
      <vt:lpstr>Herencia</vt:lpstr>
      <vt:lpstr>Polimorfismo</vt:lpstr>
      <vt:lpstr>Relaciones entre objetos Dependencia</vt:lpstr>
      <vt:lpstr>Relaciones entre objetos Asociación</vt:lpstr>
      <vt:lpstr>Relaciones entre objetos Agregación</vt:lpstr>
      <vt:lpstr>Relaciones entre objetos Composición</vt:lpstr>
      <vt:lpstr>INTRODUCCIÓN A LOS PATRONES</vt:lpstr>
      <vt:lpstr>Clasificación de los patrones</vt:lpstr>
      <vt:lpstr>Clasificación de los patrones</vt:lpstr>
      <vt:lpstr>Para qué sirven los patrones</vt:lpstr>
      <vt:lpstr>PRINCIPIOS DE DISEÑO DE SOFTWARE Reutilización</vt:lpstr>
      <vt:lpstr>PRINCIPIOS DE DISEÑO DE SOFTWARE Reutilización</vt:lpstr>
      <vt:lpstr>PRINCIPIOS DE DISEÑO DE SOFTWARE Extensibilidad</vt:lpstr>
      <vt:lpstr>PRINCIPIOS DE DISEÑO DE SOFTWARE Extensibilidad</vt:lpstr>
      <vt:lpstr>PRINCIPIOS DE DISEÑO DE SOFTWARE Extensibilidad</vt:lpstr>
      <vt:lpstr>PRINCIPIOS DE DISEÑO DE SOFTWARE Extensibilidad</vt:lpstr>
      <vt:lpstr>PRINCIPIOS DE DISEÑO DE SOFTWARE SOLID</vt:lpstr>
      <vt:lpstr>S ingle Responsibility Principle  Principio de responsabilidad única </vt:lpstr>
      <vt:lpstr>S ingle Responsibility Principle  Principio de responsabilidad única </vt:lpstr>
      <vt:lpstr>O pen/Closed Principle  Principio de abierto/cerrado </vt:lpstr>
      <vt:lpstr>O pen/Closed Principle  Principio de abierto/cerrado </vt:lpstr>
      <vt:lpstr>L iskov Substitution Principle Principio de sustitución de Liskov 1 </vt:lpstr>
      <vt:lpstr>L iskov Substitution Principle Principio de sustitución de Liskov 1 </vt:lpstr>
      <vt:lpstr>L iskov Substitution Principle Principio de sustitución de Liskov 1 </vt:lpstr>
      <vt:lpstr>L iskov Substitution Principle Principio de sustitución de Liskov 1 </vt:lpstr>
      <vt:lpstr>L iskov Substitution Principle Principio de sustitución de Liskov 1 </vt:lpstr>
      <vt:lpstr>L iskov Substitution Principle Principio de sustitución de Liskov 1 </vt:lpstr>
      <vt:lpstr>I nterface Segregation Principle Principio de segregación de la interfaz </vt:lpstr>
      <vt:lpstr>I nterface Segregation Principle Principio de segregación de la interfaz </vt:lpstr>
      <vt:lpstr>D ependency Inversion Principle Principio de inversión de la dependencia </vt:lpstr>
      <vt:lpstr>D ependency Inversion Principle Principio de inversión de la dependencia </vt:lpstr>
      <vt:lpstr>D ependency Inversion Principle Principio de inversión de la dependencia </vt:lpstr>
      <vt:lpstr>D ependency Inversion Principle Principio de inversión de la dependencia </vt:lpstr>
      <vt:lpstr>CATÁLOGO DE PATRONES DE DISEÑO</vt:lpstr>
      <vt:lpstr>CATÁLOGO DE PATRONES DE DISEÑO</vt:lpstr>
      <vt:lpstr>CATÁLOGO DE PATRONES DE DISEÑO</vt:lpstr>
      <vt:lpstr>CATÁLOGO DE PATRONES DE DISEÑO</vt:lpstr>
      <vt:lpstr>CATÁLOGO DE PATRONES DE DISEÑO</vt:lpstr>
      <vt:lpstr>Presentación de PowerPoint</vt:lpstr>
      <vt:lpstr>Presentación de PowerPoint</vt:lpstr>
      <vt:lpstr>FACTORY METHOD</vt:lpstr>
      <vt:lpstr>FACTORY METHOD</vt:lpstr>
      <vt:lpstr>FACTORY METHOD</vt:lpstr>
      <vt:lpstr>FACTORY METHOD</vt:lpstr>
      <vt:lpstr>FACTORY METHOD</vt:lpstr>
      <vt:lpstr>FACTORY METHOD</vt:lpstr>
      <vt:lpstr>FACTORY METHOD</vt:lpstr>
      <vt:lpstr>Presentación de PowerPoint</vt:lpstr>
      <vt:lpstr>ABSTRACT FACTORY</vt:lpstr>
      <vt:lpstr>ABSTRACT FACTORY</vt:lpstr>
      <vt:lpstr>ABSTRACT FACTORY</vt:lpstr>
      <vt:lpstr>Presentación de PowerPoint</vt:lpstr>
      <vt:lpstr>BUILDER</vt:lpstr>
      <vt:lpstr>BUILDER</vt:lpstr>
      <vt:lpstr>BUILDER</vt:lpstr>
      <vt:lpstr>BUILDER</vt:lpstr>
      <vt:lpstr>BUILDER</vt:lpstr>
      <vt:lpstr>ABSTRACT FACTORY</vt:lpstr>
      <vt:lpstr>Presentación de PowerPoint</vt:lpstr>
      <vt:lpstr>PROTOTIPO</vt:lpstr>
      <vt:lpstr>PROTOTIPO</vt:lpstr>
      <vt:lpstr>PROTOTIPO</vt:lpstr>
      <vt:lpstr>PROTOTIPO</vt:lpstr>
      <vt:lpstr>Presentación de PowerPoint</vt:lpstr>
      <vt:lpstr>SINGLETON</vt:lpstr>
      <vt:lpstr>SINGLETON</vt:lpstr>
      <vt:lpstr>SINGLETON</vt:lpstr>
      <vt:lpstr>SINGLETON</vt:lpstr>
      <vt:lpstr>SINGLETON</vt:lpstr>
      <vt:lpstr>SINGLETON</vt:lpstr>
      <vt:lpstr>SINGLETON</vt:lpstr>
      <vt:lpstr>Presentación de PowerPoint</vt:lpstr>
      <vt:lpstr>Presentación de PowerPoint</vt:lpstr>
      <vt:lpstr>ADAPTER</vt:lpstr>
      <vt:lpstr>ADAPTER</vt:lpstr>
      <vt:lpstr>ADAPTER</vt:lpstr>
      <vt:lpstr>ADAPTER</vt:lpstr>
      <vt:lpstr>Presentación de PowerPoint</vt:lpstr>
      <vt:lpstr>BRIDGE</vt:lpstr>
      <vt:lpstr>BRIDGE</vt:lpstr>
      <vt:lpstr>BRIDGE</vt:lpstr>
      <vt:lpstr>BRIDGE</vt:lpstr>
      <vt:lpstr>Presentación de PowerPoint</vt:lpstr>
      <vt:lpstr>COMPOSITE</vt:lpstr>
      <vt:lpstr>COMPOSITE</vt:lpstr>
      <vt:lpstr>COMPOSITE</vt:lpstr>
      <vt:lpstr>COMPOSITE</vt:lpstr>
      <vt:lpstr>Presentación de PowerPoint</vt:lpstr>
      <vt:lpstr>DECORATOR</vt:lpstr>
      <vt:lpstr>DECORATOR</vt:lpstr>
      <vt:lpstr>DECORATOR</vt:lpstr>
      <vt:lpstr>DECORATOR</vt:lpstr>
      <vt:lpstr>DECORATOR</vt:lpstr>
      <vt:lpstr>DECORATOR</vt:lpstr>
      <vt:lpstr>Presentación de PowerPoint</vt:lpstr>
      <vt:lpstr>FACADE</vt:lpstr>
      <vt:lpstr>FACADE</vt:lpstr>
      <vt:lpstr>FACADE</vt:lpstr>
      <vt:lpstr>FACADE</vt:lpstr>
      <vt:lpstr>COMPOSITE</vt:lpstr>
      <vt:lpstr>Presentación de PowerPoint</vt:lpstr>
      <vt:lpstr>FLYWEIGHT</vt:lpstr>
      <vt:lpstr>FLYWEIGHT</vt:lpstr>
      <vt:lpstr>FLYWEIGHT</vt:lpstr>
      <vt:lpstr>FLYWEIGHT</vt:lpstr>
      <vt:lpstr>FLYWEIGHT</vt:lpstr>
      <vt:lpstr>Presentación de PowerPoint</vt:lpstr>
      <vt:lpstr>PROXY</vt:lpstr>
      <vt:lpstr>PROXY</vt:lpstr>
      <vt:lpstr>PROXY</vt:lpstr>
      <vt:lpstr>PROXY</vt:lpstr>
      <vt:lpstr>PROXY</vt:lpstr>
      <vt:lpstr>PROXY</vt:lpstr>
      <vt:lpstr>Presentación de PowerPoint</vt:lpstr>
      <vt:lpstr>Presentación de PowerPoint</vt:lpstr>
      <vt:lpstr>CHAIN OF RESPONSABILITY</vt:lpstr>
      <vt:lpstr>CHAIN OF RESPONSABILITY</vt:lpstr>
      <vt:lpstr>CHAIN OF RESPONSABILITY</vt:lpstr>
      <vt:lpstr>CHAIN OF RESPONSABILITY</vt:lpstr>
      <vt:lpstr>CHAIN OF RESPONSABILITY</vt:lpstr>
      <vt:lpstr>CHAIN OF RESPONSABILITY</vt:lpstr>
      <vt:lpstr>Presentación de PowerPoint</vt:lpstr>
      <vt:lpstr>COMMAND</vt:lpstr>
      <vt:lpstr>COMMAND</vt:lpstr>
      <vt:lpstr>COMMAND</vt:lpstr>
      <vt:lpstr>COMMAND</vt:lpstr>
      <vt:lpstr>Presentación de PowerPoint</vt:lpstr>
      <vt:lpstr>ITERATOR</vt:lpstr>
      <vt:lpstr>ITERATOR</vt:lpstr>
      <vt:lpstr>ITERATOR</vt:lpstr>
      <vt:lpstr>ITERATOR – Cuándo usarlo?</vt:lpstr>
      <vt:lpstr>ITERATOR</vt:lpstr>
      <vt:lpstr>Presentación de PowerPoint</vt:lpstr>
      <vt:lpstr>MEDIATOR</vt:lpstr>
      <vt:lpstr>MEDIATOR</vt:lpstr>
      <vt:lpstr>MEDIATOR</vt:lpstr>
      <vt:lpstr>MEDIATOR</vt:lpstr>
      <vt:lpstr>MEDIATOR</vt:lpstr>
      <vt:lpstr>MEDIATOR</vt:lpstr>
      <vt:lpstr>Presentación de PowerPoint</vt:lpstr>
      <vt:lpstr>MEMENTO</vt:lpstr>
      <vt:lpstr>MEMENTO</vt:lpstr>
      <vt:lpstr>MEMENTO</vt:lpstr>
      <vt:lpstr>MEMENTO</vt:lpstr>
      <vt:lpstr>MEMENTO</vt:lpstr>
      <vt:lpstr>MEMENTO</vt:lpstr>
      <vt:lpstr>Presentación de PowerPoint</vt:lpstr>
      <vt:lpstr>OBSERVER</vt:lpstr>
      <vt:lpstr>OBSERVER</vt:lpstr>
      <vt:lpstr>OBSERVER</vt:lpstr>
      <vt:lpstr>OBSERVER</vt:lpstr>
      <vt:lpstr>Presentación de PowerPoint</vt:lpstr>
      <vt:lpstr>STATE</vt:lpstr>
      <vt:lpstr>STATE</vt:lpstr>
      <vt:lpstr>STATE</vt:lpstr>
      <vt:lpstr>Presentación de PowerPoint</vt:lpstr>
      <vt:lpstr>STRATEGY</vt:lpstr>
      <vt:lpstr>STRATEGY</vt:lpstr>
      <vt:lpstr>STRATEGY</vt:lpstr>
      <vt:lpstr>STRATEGY</vt:lpstr>
      <vt:lpstr>STRATEGY</vt:lpstr>
      <vt:lpstr>STRATEGY</vt:lpstr>
      <vt:lpstr>STRATEGY</vt:lpstr>
      <vt:lpstr>STRATEGY</vt:lpstr>
      <vt:lpstr>Presentación de PowerPoint</vt:lpstr>
      <vt:lpstr>TEMPLATE METHOD</vt:lpstr>
      <vt:lpstr>TEMPLATE METHOD</vt:lpstr>
      <vt:lpstr>TEMPLATE METHOD</vt:lpstr>
      <vt:lpstr>TEMPLATE METHOD</vt:lpstr>
      <vt:lpstr>TEMPLATE METHOD</vt:lpstr>
      <vt:lpstr>TEMPLATE METHOD</vt:lpstr>
      <vt:lpstr>Presentación de PowerPoint</vt:lpstr>
      <vt:lpstr>VISITOR</vt:lpstr>
      <vt:lpstr>VISITOR</vt:lpstr>
      <vt:lpstr>VISITOR</vt:lpstr>
      <vt:lpstr>VISITOR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PATRONES DE DISEÑO</dc:title>
  <dc:creator>JOSE IGNACIO RAMIREZ GIRALDO</dc:creator>
  <cp:lastModifiedBy>JOSE IGNACIO RAMIREZ GIRALDO</cp:lastModifiedBy>
  <cp:revision>120</cp:revision>
  <dcterms:created xsi:type="dcterms:W3CDTF">2022-12-03T00:00:40Z</dcterms:created>
  <dcterms:modified xsi:type="dcterms:W3CDTF">2023-06-03T17:28:05Z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0x0101009CA7C347301534468232D5A6C7167BCF</vt:lpwstr>
  </property>
</Properties>
</file>